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81" r:id="rId2"/>
    <p:sldId id="280" r:id="rId3"/>
    <p:sldId id="258" r:id="rId4"/>
    <p:sldId id="259" r:id="rId5"/>
    <p:sldId id="274" r:id="rId6"/>
    <p:sldId id="260" r:id="rId7"/>
    <p:sldId id="276" r:id="rId8"/>
    <p:sldId id="273" r:id="rId9"/>
    <p:sldId id="279" r:id="rId10"/>
    <p:sldId id="267" r:id="rId11"/>
    <p:sldId id="268" r:id="rId12"/>
    <p:sldId id="264" r:id="rId13"/>
    <p:sldId id="270" r:id="rId14"/>
    <p:sldId id="261" r:id="rId15"/>
    <p:sldId id="272" r:id="rId16"/>
    <p:sldId id="275" r:id="rId1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1"/>
            <a:ext cx="2945659" cy="496411"/>
          </a:xfrm>
          <a:prstGeom prst="rect">
            <a:avLst/>
          </a:prstGeom>
        </p:spPr>
        <p:txBody>
          <a:bodyPr vert="horz" lIns="91440" tIns="45720" rIns="91440" bIns="45720" rtlCol="0"/>
          <a:lstStyle>
            <a:lvl1pPr algn="r">
              <a:defRPr sz="1200"/>
            </a:lvl1pPr>
          </a:lstStyle>
          <a:p>
            <a:fld id="{2CCEE7EA-EF7A-4F4B-9D72-FE945E7BDB97}" type="datetimeFigureOut">
              <a:rPr lang="en-GB" smtClean="0"/>
              <a:pPr/>
              <a:t>25/09/2020</a:t>
            </a:fld>
            <a:endParaRPr lang="en-GB"/>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DAAC8389-DD60-4A92-8C5D-DE626F0C2C23}" type="slidenum">
              <a:rPr lang="en-GB" smtClean="0"/>
              <a:pPr/>
              <a:t>‹#›</a:t>
            </a:fld>
            <a:endParaRPr lang="en-GB"/>
          </a:p>
        </p:txBody>
      </p:sp>
    </p:spTree>
    <p:extLst>
      <p:ext uri="{BB962C8B-B14F-4D97-AF65-F5344CB8AC3E}">
        <p14:creationId xmlns:p14="http://schemas.microsoft.com/office/powerpoint/2010/main" xmlns="" val="229998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diktat</a:t>
            </a:r>
          </a:p>
        </p:txBody>
      </p:sp>
      <p:sp>
        <p:nvSpPr>
          <p:cNvPr id="4" name="Slide Number Placeholder 3"/>
          <p:cNvSpPr>
            <a:spLocks noGrp="1"/>
          </p:cNvSpPr>
          <p:nvPr>
            <p:ph type="sldNum" sz="quarter" idx="10"/>
          </p:nvPr>
        </p:nvSpPr>
        <p:spPr/>
        <p:txBody>
          <a:bodyPr/>
          <a:lstStyle/>
          <a:p>
            <a:fld id="{0DA8B89A-0176-4591-B43E-A76E8D3C84AB}" type="slidenum">
              <a:rPr lang="en-GB" smtClean="0"/>
              <a:pPr/>
              <a:t>3</a:t>
            </a:fld>
            <a:endParaRPr lang="en-GB"/>
          </a:p>
        </p:txBody>
      </p:sp>
    </p:spTree>
    <p:extLst>
      <p:ext uri="{BB962C8B-B14F-4D97-AF65-F5344CB8AC3E}">
        <p14:creationId xmlns:p14="http://schemas.microsoft.com/office/powerpoint/2010/main" xmlns="" val="2884722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086CF6-249E-43BA-BF11-7019A4F84DB7}" type="slidenum">
              <a:rPr lang="en-GB"/>
              <a:pPr/>
              <a:t>4</a:t>
            </a:fld>
            <a:endParaRPr lang="en-GB"/>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pPr>
              <a:lnSpc>
                <a:spcPct val="90000"/>
              </a:lnSpc>
            </a:pPr>
            <a:endParaRPr lang="en-GB" dirty="0"/>
          </a:p>
        </p:txBody>
      </p:sp>
    </p:spTree>
    <p:extLst>
      <p:ext uri="{BB962C8B-B14F-4D97-AF65-F5344CB8AC3E}">
        <p14:creationId xmlns:p14="http://schemas.microsoft.com/office/powerpoint/2010/main" xmlns="" val="53336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AAC8389-DD60-4A92-8C5D-DE626F0C2C23}" type="slidenum">
              <a:rPr lang="en-GB" smtClean="0"/>
              <a:pPr/>
              <a:t>8</a:t>
            </a:fld>
            <a:endParaRPr lang="en-GB"/>
          </a:p>
        </p:txBody>
      </p:sp>
    </p:spTree>
    <p:extLst>
      <p:ext uri="{BB962C8B-B14F-4D97-AF65-F5344CB8AC3E}">
        <p14:creationId xmlns:p14="http://schemas.microsoft.com/office/powerpoint/2010/main" xmlns="" val="247930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AAC8389-DD60-4A92-8C5D-DE626F0C2C23}" type="slidenum">
              <a:rPr lang="en-GB" smtClean="0"/>
              <a:pPr/>
              <a:t>10</a:t>
            </a:fld>
            <a:endParaRPr lang="en-GB"/>
          </a:p>
        </p:txBody>
      </p:sp>
    </p:spTree>
    <p:extLst>
      <p:ext uri="{BB962C8B-B14F-4D97-AF65-F5344CB8AC3E}">
        <p14:creationId xmlns:p14="http://schemas.microsoft.com/office/powerpoint/2010/main" xmlns="" val="821546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hyperlinked</a:t>
            </a:r>
          </a:p>
        </p:txBody>
      </p:sp>
      <p:sp>
        <p:nvSpPr>
          <p:cNvPr id="4" name="Slide Number Placeholder 3"/>
          <p:cNvSpPr>
            <a:spLocks noGrp="1"/>
          </p:cNvSpPr>
          <p:nvPr>
            <p:ph type="sldNum" sz="quarter" idx="10"/>
          </p:nvPr>
        </p:nvSpPr>
        <p:spPr/>
        <p:txBody>
          <a:bodyPr/>
          <a:lstStyle/>
          <a:p>
            <a:fld id="{DAAC8389-DD60-4A92-8C5D-DE626F0C2C23}" type="slidenum">
              <a:rPr lang="en-GB" smtClean="0"/>
              <a:pPr/>
              <a:t>13</a:t>
            </a:fld>
            <a:endParaRPr lang="en-GB"/>
          </a:p>
        </p:txBody>
      </p:sp>
    </p:spTree>
    <p:extLst>
      <p:ext uri="{BB962C8B-B14F-4D97-AF65-F5344CB8AC3E}">
        <p14:creationId xmlns:p14="http://schemas.microsoft.com/office/powerpoint/2010/main" xmlns="" val="3750558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25EE6C9-FD87-4A01-8882-75CDA97F2BCD}" type="datetimeFigureOut">
              <a:rPr lang="en-GB" smtClean="0"/>
              <a:pPr/>
              <a:t>25/09/2020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C4D0A7-870D-4B72-A4D9-DE9134FEB6E3}" type="slidenum">
              <a:rPr lang="en-GB" smtClean="0"/>
              <a:pPr/>
              <a:t>‹#›</a:t>
            </a:fld>
            <a:endParaRPr lang="en-GB"/>
          </a:p>
        </p:txBody>
      </p:sp>
    </p:spTree>
    <p:extLst>
      <p:ext uri="{BB962C8B-B14F-4D97-AF65-F5344CB8AC3E}">
        <p14:creationId xmlns:p14="http://schemas.microsoft.com/office/powerpoint/2010/main" xmlns="" val="2003067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5EE6C9-FD87-4A01-8882-75CDA97F2BCD}" type="datetimeFigureOut">
              <a:rPr lang="en-GB" smtClean="0"/>
              <a:pPr/>
              <a:t>25/09/2020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C4D0A7-870D-4B72-A4D9-DE9134FEB6E3}" type="slidenum">
              <a:rPr lang="en-GB" smtClean="0"/>
              <a:pPr/>
              <a:t>‹#›</a:t>
            </a:fld>
            <a:endParaRPr lang="en-GB"/>
          </a:p>
        </p:txBody>
      </p:sp>
    </p:spTree>
    <p:extLst>
      <p:ext uri="{BB962C8B-B14F-4D97-AF65-F5344CB8AC3E}">
        <p14:creationId xmlns:p14="http://schemas.microsoft.com/office/powerpoint/2010/main" xmlns="" val="3822481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5EE6C9-FD87-4A01-8882-75CDA97F2BCD}" type="datetimeFigureOut">
              <a:rPr lang="en-GB" smtClean="0"/>
              <a:pPr/>
              <a:t>25/09/2020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C4D0A7-870D-4B72-A4D9-DE9134FEB6E3}" type="slidenum">
              <a:rPr lang="en-GB" smtClean="0"/>
              <a:pPr/>
              <a:t>‹#›</a:t>
            </a:fld>
            <a:endParaRPr lang="en-GB"/>
          </a:p>
        </p:txBody>
      </p:sp>
    </p:spTree>
    <p:extLst>
      <p:ext uri="{BB962C8B-B14F-4D97-AF65-F5344CB8AC3E}">
        <p14:creationId xmlns:p14="http://schemas.microsoft.com/office/powerpoint/2010/main" xmlns="" val="1294789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5EE6C9-FD87-4A01-8882-75CDA97F2BCD}" type="datetimeFigureOut">
              <a:rPr lang="en-GB" smtClean="0"/>
              <a:pPr/>
              <a:t>25/09/2020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C4D0A7-870D-4B72-A4D9-DE9134FEB6E3}" type="slidenum">
              <a:rPr lang="en-GB" smtClean="0"/>
              <a:pPr/>
              <a:t>‹#›</a:t>
            </a:fld>
            <a:endParaRPr lang="en-GB"/>
          </a:p>
        </p:txBody>
      </p:sp>
    </p:spTree>
    <p:extLst>
      <p:ext uri="{BB962C8B-B14F-4D97-AF65-F5344CB8AC3E}">
        <p14:creationId xmlns:p14="http://schemas.microsoft.com/office/powerpoint/2010/main" xmlns="" val="1759988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5EE6C9-FD87-4A01-8882-75CDA97F2BCD}" type="datetimeFigureOut">
              <a:rPr lang="en-GB" smtClean="0"/>
              <a:pPr/>
              <a:t>25/09/2020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C4D0A7-870D-4B72-A4D9-DE9134FEB6E3}" type="slidenum">
              <a:rPr lang="en-GB" smtClean="0"/>
              <a:pPr/>
              <a:t>‹#›</a:t>
            </a:fld>
            <a:endParaRPr lang="en-GB"/>
          </a:p>
        </p:txBody>
      </p:sp>
    </p:spTree>
    <p:extLst>
      <p:ext uri="{BB962C8B-B14F-4D97-AF65-F5344CB8AC3E}">
        <p14:creationId xmlns:p14="http://schemas.microsoft.com/office/powerpoint/2010/main" xmlns="" val="252266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25EE6C9-FD87-4A01-8882-75CDA97F2BCD}" type="datetimeFigureOut">
              <a:rPr lang="en-GB" smtClean="0"/>
              <a:pPr/>
              <a:t>25/09/2020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C4D0A7-870D-4B72-A4D9-DE9134FEB6E3}" type="slidenum">
              <a:rPr lang="en-GB" smtClean="0"/>
              <a:pPr/>
              <a:t>‹#›</a:t>
            </a:fld>
            <a:endParaRPr lang="en-GB"/>
          </a:p>
        </p:txBody>
      </p:sp>
    </p:spTree>
    <p:extLst>
      <p:ext uri="{BB962C8B-B14F-4D97-AF65-F5344CB8AC3E}">
        <p14:creationId xmlns:p14="http://schemas.microsoft.com/office/powerpoint/2010/main" xmlns="" val="1555399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25EE6C9-FD87-4A01-8882-75CDA97F2BCD}" type="datetimeFigureOut">
              <a:rPr lang="en-GB" smtClean="0"/>
              <a:pPr/>
              <a:t>25/09/2020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C4D0A7-870D-4B72-A4D9-DE9134FEB6E3}" type="slidenum">
              <a:rPr lang="en-GB" smtClean="0"/>
              <a:pPr/>
              <a:t>‹#›</a:t>
            </a:fld>
            <a:endParaRPr lang="en-GB"/>
          </a:p>
        </p:txBody>
      </p:sp>
    </p:spTree>
    <p:extLst>
      <p:ext uri="{BB962C8B-B14F-4D97-AF65-F5344CB8AC3E}">
        <p14:creationId xmlns:p14="http://schemas.microsoft.com/office/powerpoint/2010/main" xmlns="" val="1082432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25EE6C9-FD87-4A01-8882-75CDA97F2BCD}" type="datetimeFigureOut">
              <a:rPr lang="en-GB" smtClean="0"/>
              <a:pPr/>
              <a:t>25/09/2020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2C4D0A7-870D-4B72-A4D9-DE9134FEB6E3}" type="slidenum">
              <a:rPr lang="en-GB" smtClean="0"/>
              <a:pPr/>
              <a:t>‹#›</a:t>
            </a:fld>
            <a:endParaRPr lang="en-GB"/>
          </a:p>
        </p:txBody>
      </p:sp>
    </p:spTree>
    <p:extLst>
      <p:ext uri="{BB962C8B-B14F-4D97-AF65-F5344CB8AC3E}">
        <p14:creationId xmlns:p14="http://schemas.microsoft.com/office/powerpoint/2010/main" xmlns="" val="3007259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EE6C9-FD87-4A01-8882-75CDA97F2BCD}" type="datetimeFigureOut">
              <a:rPr lang="en-GB" smtClean="0"/>
              <a:pPr/>
              <a:t>25/09/2020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2C4D0A7-870D-4B72-A4D9-DE9134FEB6E3}" type="slidenum">
              <a:rPr lang="en-GB" smtClean="0"/>
              <a:pPr/>
              <a:t>‹#›</a:t>
            </a:fld>
            <a:endParaRPr lang="en-GB"/>
          </a:p>
        </p:txBody>
      </p:sp>
    </p:spTree>
    <p:extLst>
      <p:ext uri="{BB962C8B-B14F-4D97-AF65-F5344CB8AC3E}">
        <p14:creationId xmlns:p14="http://schemas.microsoft.com/office/powerpoint/2010/main" xmlns="" val="1738371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25EE6C9-FD87-4A01-8882-75CDA97F2BCD}" type="datetimeFigureOut">
              <a:rPr lang="en-GB" smtClean="0"/>
              <a:pPr/>
              <a:t>25/09/2020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C4D0A7-870D-4B72-A4D9-DE9134FEB6E3}" type="slidenum">
              <a:rPr lang="en-GB" smtClean="0"/>
              <a:pPr/>
              <a:t>‹#›</a:t>
            </a:fld>
            <a:endParaRPr lang="en-GB"/>
          </a:p>
        </p:txBody>
      </p:sp>
    </p:spTree>
    <p:extLst>
      <p:ext uri="{BB962C8B-B14F-4D97-AF65-F5344CB8AC3E}">
        <p14:creationId xmlns:p14="http://schemas.microsoft.com/office/powerpoint/2010/main" xmlns="" val="3655659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25EE6C9-FD87-4A01-8882-75CDA97F2BCD}" type="datetimeFigureOut">
              <a:rPr lang="en-GB" smtClean="0"/>
              <a:pPr/>
              <a:t>25/09/2020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C4D0A7-870D-4B72-A4D9-DE9134FEB6E3}" type="slidenum">
              <a:rPr lang="en-GB" smtClean="0"/>
              <a:pPr/>
              <a:t>‹#›</a:t>
            </a:fld>
            <a:endParaRPr lang="en-GB"/>
          </a:p>
        </p:txBody>
      </p:sp>
    </p:spTree>
    <p:extLst>
      <p:ext uri="{BB962C8B-B14F-4D97-AF65-F5344CB8AC3E}">
        <p14:creationId xmlns:p14="http://schemas.microsoft.com/office/powerpoint/2010/main" xmlns="" val="575614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EE6C9-FD87-4A01-8882-75CDA97F2BCD}" type="datetimeFigureOut">
              <a:rPr lang="en-GB" smtClean="0"/>
              <a:pPr/>
              <a:t>25/09/2020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C4D0A7-870D-4B72-A4D9-DE9134FEB6E3}" type="slidenum">
              <a:rPr lang="en-GB" smtClean="0"/>
              <a:pPr/>
              <a:t>‹#›</a:t>
            </a:fld>
            <a:endParaRPr lang="en-GB"/>
          </a:p>
        </p:txBody>
      </p:sp>
    </p:spTree>
    <p:extLst>
      <p:ext uri="{BB962C8B-B14F-4D97-AF65-F5344CB8AC3E}">
        <p14:creationId xmlns:p14="http://schemas.microsoft.com/office/powerpoint/2010/main" xmlns="" val="11080228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bbc.co.uk/schools/gcsebitesize/history/mwh/germany/weimaract.shtml"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jPv9k5fuG9Q&amp;list=UUTqBBsUCxLKx4XxBNcaQ1NQ"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hyperlink" Target="http://www.youtube.com/watch?v=WI1i5yhwOz8"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www.historyonthenet.com/WW1/images/wpvd724u.jpg">
            <a:extLst>
              <a:ext uri="{FF2B5EF4-FFF2-40B4-BE49-F238E27FC236}">
                <a16:creationId xmlns:a16="http://schemas.microsoft.com/office/drawing/2014/main" xmlns="" id="{913EA46A-197D-4260-BA7F-C187B5A4B609}"/>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488998" y="1124744"/>
            <a:ext cx="6120680" cy="36004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a:extLst>
              <a:ext uri="{FF2B5EF4-FFF2-40B4-BE49-F238E27FC236}">
                <a16:creationId xmlns:a16="http://schemas.microsoft.com/office/drawing/2014/main" xmlns="" id="{C3304059-1629-41F2-AE8B-E1667A88E577}"/>
              </a:ext>
            </a:extLst>
          </p:cNvPr>
          <p:cNvSpPr txBox="1"/>
          <p:nvPr/>
        </p:nvSpPr>
        <p:spPr>
          <a:xfrm>
            <a:off x="323528" y="260648"/>
            <a:ext cx="5616624" cy="584775"/>
          </a:xfrm>
          <a:prstGeom prst="rect">
            <a:avLst/>
          </a:prstGeom>
          <a:noFill/>
        </p:spPr>
        <p:txBody>
          <a:bodyPr wrap="square" rtlCol="0">
            <a:spAutoFit/>
          </a:bodyPr>
          <a:lstStyle/>
          <a:p>
            <a:r>
              <a:rPr lang="en-GB" sz="3200" dirty="0">
                <a:latin typeface="Comic Sans MS" panose="030F0702030302020204" pitchFamily="66" charset="0"/>
              </a:rPr>
              <a:t>Do now….. (please)</a:t>
            </a:r>
          </a:p>
        </p:txBody>
      </p:sp>
      <p:sp>
        <p:nvSpPr>
          <p:cNvPr id="4" name="TextBox 3">
            <a:extLst>
              <a:ext uri="{FF2B5EF4-FFF2-40B4-BE49-F238E27FC236}">
                <a16:creationId xmlns:a16="http://schemas.microsoft.com/office/drawing/2014/main" xmlns="" id="{3C87259D-BDA0-4A96-AC1A-6EA44AA9EBE5}"/>
              </a:ext>
            </a:extLst>
          </p:cNvPr>
          <p:cNvSpPr txBox="1"/>
          <p:nvPr/>
        </p:nvSpPr>
        <p:spPr>
          <a:xfrm>
            <a:off x="323528" y="5157192"/>
            <a:ext cx="8496944" cy="1200329"/>
          </a:xfrm>
          <a:prstGeom prst="rect">
            <a:avLst/>
          </a:prstGeom>
          <a:solidFill>
            <a:schemeClr val="accent4">
              <a:lumMod val="40000"/>
              <a:lumOff val="60000"/>
            </a:schemeClr>
          </a:solidFill>
          <a:ln w="38100">
            <a:solidFill>
              <a:schemeClr val="tx1"/>
            </a:solidFill>
          </a:ln>
        </p:spPr>
        <p:txBody>
          <a:bodyPr wrap="square" rtlCol="0">
            <a:spAutoFit/>
          </a:bodyPr>
          <a:lstStyle/>
          <a:p>
            <a:r>
              <a:rPr lang="en-GB" sz="2400" dirty="0">
                <a:latin typeface="Comic Sans MS" panose="030F0702030302020204" pitchFamily="66" charset="0"/>
              </a:rPr>
              <a:t>Look at the source. Does it support or oppose the Treaty of Versailles? How do you know? Write a short explanation using details from the source.</a:t>
            </a:r>
          </a:p>
        </p:txBody>
      </p:sp>
    </p:spTree>
    <p:extLst>
      <p:ext uri="{BB962C8B-B14F-4D97-AF65-F5344CB8AC3E}">
        <p14:creationId xmlns:p14="http://schemas.microsoft.com/office/powerpoint/2010/main" xmlns="" val="3009582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793154"/>
            <a:ext cx="4680520" cy="4524315"/>
          </a:xfrm>
          <a:prstGeom prst="rect">
            <a:avLst/>
          </a:prstGeom>
          <a:noFill/>
        </p:spPr>
        <p:txBody>
          <a:bodyPr wrap="square" rtlCol="0">
            <a:spAutoFit/>
          </a:bodyPr>
          <a:lstStyle/>
          <a:p>
            <a:pPr marL="285750" indent="-285750">
              <a:buFont typeface="Arial" panose="020B0604020202020204" pitchFamily="34" charset="0"/>
              <a:buChar char="•"/>
            </a:pPr>
            <a:r>
              <a:rPr lang="en-GB" sz="3600" dirty="0">
                <a:latin typeface="Comic Sans MS" panose="030F0702030302020204" pitchFamily="66" charset="0"/>
              </a:rPr>
              <a:t>Political Instability</a:t>
            </a:r>
          </a:p>
          <a:p>
            <a:r>
              <a:rPr lang="en-GB" sz="3600" dirty="0">
                <a:latin typeface="Comic Sans MS" panose="030F0702030302020204" pitchFamily="66" charset="0"/>
              </a:rPr>
              <a:t>-Revolutions (communists vs. </a:t>
            </a:r>
          </a:p>
          <a:p>
            <a:r>
              <a:rPr lang="en-GB" sz="3600" dirty="0" err="1">
                <a:latin typeface="Comic Sans MS" panose="030F0702030302020204" pitchFamily="66" charset="0"/>
              </a:rPr>
              <a:t>frei</a:t>
            </a:r>
            <a:r>
              <a:rPr lang="en-GB" sz="3600" dirty="0">
                <a:latin typeface="Comic Sans MS" panose="030F0702030302020204" pitchFamily="66" charset="0"/>
              </a:rPr>
              <a:t> </a:t>
            </a:r>
            <a:r>
              <a:rPr lang="en-GB" sz="3600" dirty="0" err="1">
                <a:latin typeface="Comic Sans MS" panose="030F0702030302020204" pitchFamily="66" charset="0"/>
              </a:rPr>
              <a:t>korps</a:t>
            </a:r>
            <a:r>
              <a:rPr lang="en-GB" sz="3600" dirty="0">
                <a:latin typeface="Comic Sans MS" panose="030F0702030302020204" pitchFamily="66" charset="0"/>
              </a:rPr>
              <a:t>)</a:t>
            </a:r>
          </a:p>
          <a:p>
            <a:r>
              <a:rPr lang="en-GB" sz="3600" dirty="0">
                <a:latin typeface="Comic Sans MS" panose="030F0702030302020204" pitchFamily="66" charset="0"/>
              </a:rPr>
              <a:t>-Strikes</a:t>
            </a:r>
          </a:p>
          <a:p>
            <a:r>
              <a:rPr lang="en-GB" sz="3600" dirty="0">
                <a:latin typeface="Comic Sans MS" panose="030F0702030302020204" pitchFamily="66" charset="0"/>
              </a:rPr>
              <a:t>-</a:t>
            </a:r>
            <a:r>
              <a:rPr lang="en-GB" sz="3600" dirty="0" err="1">
                <a:latin typeface="Comic Sans MS" panose="030F0702030302020204" pitchFamily="66" charset="0"/>
              </a:rPr>
              <a:t>Kapp</a:t>
            </a:r>
            <a:r>
              <a:rPr lang="en-GB" sz="3600" dirty="0">
                <a:latin typeface="Comic Sans MS" panose="030F0702030302020204" pitchFamily="66" charset="0"/>
              </a:rPr>
              <a:t> Putsch</a:t>
            </a:r>
          </a:p>
          <a:p>
            <a:r>
              <a:rPr lang="en-GB" sz="3600" dirty="0">
                <a:latin typeface="Comic Sans MS" panose="030F0702030302020204" pitchFamily="66" charset="0"/>
              </a:rPr>
              <a:t>-</a:t>
            </a:r>
            <a:r>
              <a:rPr lang="en-GB" sz="3600" dirty="0" err="1">
                <a:latin typeface="Comic Sans MS" panose="030F0702030302020204" pitchFamily="66" charset="0"/>
              </a:rPr>
              <a:t>Assasinations</a:t>
            </a:r>
            <a:endParaRPr lang="en-GB" sz="3600" dirty="0">
              <a:latin typeface="Comic Sans MS" panose="030F0702030302020204" pitchFamily="66" charset="0"/>
            </a:endParaRPr>
          </a:p>
          <a:p>
            <a:pPr marL="571500" indent="-571500">
              <a:buFont typeface="Arial" panose="020B0604020202020204" pitchFamily="34" charset="0"/>
              <a:buChar char="•"/>
            </a:pPr>
            <a:r>
              <a:rPr lang="en-GB" sz="3600" dirty="0">
                <a:latin typeface="Comic Sans MS" panose="030F0702030302020204" pitchFamily="66" charset="0"/>
              </a:rPr>
              <a:t>Bankruptcy</a:t>
            </a:r>
          </a:p>
        </p:txBody>
      </p:sp>
      <p:sp>
        <p:nvSpPr>
          <p:cNvPr id="3" name="TextBox 2"/>
          <p:cNvSpPr txBox="1"/>
          <p:nvPr/>
        </p:nvSpPr>
        <p:spPr>
          <a:xfrm>
            <a:off x="5361531" y="1773263"/>
            <a:ext cx="3782469" cy="1754326"/>
          </a:xfrm>
          <a:prstGeom prst="rect">
            <a:avLst/>
          </a:prstGeom>
          <a:noFill/>
        </p:spPr>
        <p:txBody>
          <a:bodyPr wrap="square" rtlCol="0">
            <a:spAutoFit/>
          </a:bodyPr>
          <a:lstStyle/>
          <a:p>
            <a:pPr marL="285750" indent="-285750">
              <a:buFont typeface="Arial" panose="020B0604020202020204" pitchFamily="34" charset="0"/>
              <a:buChar char="•"/>
            </a:pPr>
            <a:r>
              <a:rPr lang="en-GB" sz="3600" dirty="0">
                <a:latin typeface="Comic Sans MS" panose="030F0702030302020204" pitchFamily="66" charset="0"/>
              </a:rPr>
              <a:t>Democracy</a:t>
            </a:r>
          </a:p>
          <a:p>
            <a:pPr marL="285750" indent="-285750">
              <a:buFont typeface="Arial" panose="020B0604020202020204" pitchFamily="34" charset="0"/>
              <a:buChar char="•"/>
            </a:pPr>
            <a:r>
              <a:rPr lang="en-GB" sz="3600" dirty="0">
                <a:latin typeface="Comic Sans MS" panose="030F0702030302020204" pitchFamily="66" charset="0"/>
              </a:rPr>
              <a:t>Bill of Rights</a:t>
            </a:r>
          </a:p>
          <a:p>
            <a:pPr marL="285750" indent="-285750">
              <a:buFont typeface="Arial" panose="020B0604020202020204" pitchFamily="34" charset="0"/>
              <a:buChar char="•"/>
            </a:pPr>
            <a:endParaRPr lang="en-GB" sz="3600" dirty="0">
              <a:latin typeface="Comic Sans MS" panose="030F0702030302020204" pitchFamily="66" charset="0"/>
            </a:endParaRPr>
          </a:p>
        </p:txBody>
      </p:sp>
      <p:sp>
        <p:nvSpPr>
          <p:cNvPr id="4" name="TextBox 3"/>
          <p:cNvSpPr txBox="1"/>
          <p:nvPr/>
        </p:nvSpPr>
        <p:spPr>
          <a:xfrm>
            <a:off x="179512" y="116632"/>
            <a:ext cx="8751021" cy="523220"/>
          </a:xfrm>
          <a:prstGeom prst="rect">
            <a:avLst/>
          </a:prstGeom>
          <a:noFill/>
        </p:spPr>
        <p:txBody>
          <a:bodyPr wrap="square" rtlCol="0">
            <a:spAutoFit/>
          </a:bodyPr>
          <a:lstStyle/>
          <a:p>
            <a:r>
              <a:rPr lang="en-GB" sz="2800" u="sng" dirty="0">
                <a:latin typeface="Comic Sans MS" panose="030F0702030302020204" pitchFamily="66" charset="0"/>
              </a:rPr>
              <a:t>So, how has the </a:t>
            </a:r>
            <a:r>
              <a:rPr lang="en-GB" sz="2800" u="sng" dirty="0" err="1">
                <a:latin typeface="Comic Sans MS" panose="030F0702030302020204" pitchFamily="66" charset="0"/>
              </a:rPr>
              <a:t>ToV</a:t>
            </a:r>
            <a:r>
              <a:rPr lang="en-GB" sz="2800" u="sng" dirty="0">
                <a:latin typeface="Comic Sans MS" panose="030F0702030302020204" pitchFamily="66" charset="0"/>
              </a:rPr>
              <a:t> affected Germany?</a:t>
            </a:r>
          </a:p>
        </p:txBody>
      </p:sp>
      <p:pic>
        <p:nvPicPr>
          <p:cNvPr id="2050" name="Picture 2" descr="C:\Users\owner\AppData\Local\Microsoft\Windows\Temporary Internet Files\Content.IE5\CHWCQLHD\smiley_2_thumbs_up[1].gi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12160" y="829707"/>
            <a:ext cx="1584176" cy="963447"/>
          </a:xfrm>
          <a:prstGeom prst="rect">
            <a:avLst/>
          </a:prstGeom>
          <a:noFill/>
          <a:extLst>
            <a:ext uri="{909E8E84-426E-40DD-AFC4-6F175D3DCCD1}">
              <a14:hiddenFill xmlns:a14="http://schemas.microsoft.com/office/drawing/2010/main" xmlns="">
                <a:solidFill>
                  <a:srgbClr val="FFFFFF"/>
                </a:solidFill>
              </a14:hiddenFill>
            </a:ext>
          </a:extLst>
        </p:spPr>
      </p:pic>
      <p:pic>
        <p:nvPicPr>
          <p:cNvPr id="2053" name="Picture 5" descr="C:\Users\owner\AppData\Local\Microsoft\Windows\Temporary Internet Files\Content.IE5\CHWCQLHD\thumbs-down[1].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763688" y="875546"/>
            <a:ext cx="995362" cy="9382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98253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Line 5"/>
          <p:cNvSpPr>
            <a:spLocks noChangeShapeType="1"/>
          </p:cNvSpPr>
          <p:nvPr/>
        </p:nvSpPr>
        <p:spPr bwMode="auto">
          <a:xfrm>
            <a:off x="323850" y="3284538"/>
            <a:ext cx="8424863" cy="0"/>
          </a:xfrm>
          <a:prstGeom prst="line">
            <a:avLst/>
          </a:prstGeom>
          <a:noFill/>
          <a:ln w="50800">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GB"/>
          </a:p>
        </p:txBody>
      </p:sp>
      <p:sp>
        <p:nvSpPr>
          <p:cNvPr id="5123" name="Line 6"/>
          <p:cNvSpPr>
            <a:spLocks noChangeShapeType="1"/>
          </p:cNvSpPr>
          <p:nvPr/>
        </p:nvSpPr>
        <p:spPr bwMode="auto">
          <a:xfrm>
            <a:off x="323850" y="3284538"/>
            <a:ext cx="0" cy="649287"/>
          </a:xfrm>
          <a:prstGeom prst="line">
            <a:avLst/>
          </a:prstGeom>
          <a:noFill/>
          <a:ln w="50800">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GB"/>
          </a:p>
        </p:txBody>
      </p:sp>
      <p:sp>
        <p:nvSpPr>
          <p:cNvPr id="5124" name="Line 7"/>
          <p:cNvSpPr>
            <a:spLocks noChangeShapeType="1"/>
          </p:cNvSpPr>
          <p:nvPr/>
        </p:nvSpPr>
        <p:spPr bwMode="auto">
          <a:xfrm>
            <a:off x="8748713" y="2636838"/>
            <a:ext cx="0" cy="649287"/>
          </a:xfrm>
          <a:prstGeom prst="line">
            <a:avLst/>
          </a:prstGeom>
          <a:noFill/>
          <a:ln w="50800">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GB"/>
          </a:p>
        </p:txBody>
      </p:sp>
      <p:sp>
        <p:nvSpPr>
          <p:cNvPr id="5125" name="Text Box 8"/>
          <p:cNvSpPr txBox="1">
            <a:spLocks noChangeArrowheads="1"/>
          </p:cNvSpPr>
          <p:nvPr/>
        </p:nvSpPr>
        <p:spPr bwMode="auto">
          <a:xfrm>
            <a:off x="468313" y="3640726"/>
            <a:ext cx="8424862" cy="31085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cs typeface="Arial" charset="0"/>
              </a:defRPr>
            </a:lvl1pPr>
            <a:lvl2pPr marL="742950" indent="-285750" eaLnBrk="0" hangingPunct="0">
              <a:defRPr>
                <a:solidFill>
                  <a:schemeClr val="tx1"/>
                </a:solidFill>
                <a:latin typeface="Comic Sans MS" pitchFamily="66" charset="0"/>
                <a:cs typeface="Arial" charset="0"/>
              </a:defRPr>
            </a:lvl2pPr>
            <a:lvl3pPr marL="1143000" indent="-228600" eaLnBrk="0" hangingPunct="0">
              <a:defRPr>
                <a:solidFill>
                  <a:schemeClr val="tx1"/>
                </a:solidFill>
                <a:latin typeface="Comic Sans MS" pitchFamily="66" charset="0"/>
                <a:cs typeface="Arial" charset="0"/>
              </a:defRPr>
            </a:lvl3pPr>
            <a:lvl4pPr marL="1600200" indent="-228600" eaLnBrk="0" hangingPunct="0">
              <a:defRPr>
                <a:solidFill>
                  <a:schemeClr val="tx1"/>
                </a:solidFill>
                <a:latin typeface="Comic Sans MS" pitchFamily="66" charset="0"/>
                <a:cs typeface="Arial" charset="0"/>
              </a:defRPr>
            </a:lvl4pPr>
            <a:lvl5pPr marL="2057400" indent="-228600" eaLnBrk="0" hangingPunct="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eaLnBrk="1" hangingPunct="1">
              <a:spcBef>
                <a:spcPct val="50000"/>
              </a:spcBef>
            </a:pPr>
            <a:r>
              <a:rPr lang="en-GB" altLang="en-US" sz="2800" dirty="0"/>
              <a:t>Look at the timeline of events in Germany in the 1920’s during the time of the Weimar Republic…</a:t>
            </a:r>
          </a:p>
          <a:p>
            <a:pPr eaLnBrk="1" hangingPunct="1">
              <a:spcBef>
                <a:spcPct val="50000"/>
              </a:spcBef>
            </a:pPr>
            <a:r>
              <a:rPr lang="en-GB" altLang="en-US" sz="2800" dirty="0"/>
              <a:t>Can you shade all positives one colour and negatives another. </a:t>
            </a:r>
          </a:p>
          <a:p>
            <a:pPr eaLnBrk="1" hangingPunct="1">
              <a:spcBef>
                <a:spcPct val="50000"/>
              </a:spcBef>
            </a:pPr>
            <a:r>
              <a:rPr lang="en-GB" altLang="en-US" sz="2800" b="1" u="sng" dirty="0" smtClean="0"/>
              <a:t>Stretch</a:t>
            </a:r>
            <a:r>
              <a:rPr lang="en-GB" altLang="en-US" sz="2800" dirty="0" smtClean="0"/>
              <a:t>: </a:t>
            </a:r>
            <a:r>
              <a:rPr lang="en-GB" altLang="en-US" sz="2800" dirty="0"/>
              <a:t>Which terms of the Tov are having the biggest impact on Germany? Explain.</a:t>
            </a:r>
          </a:p>
        </p:txBody>
      </p:sp>
      <p:sp>
        <p:nvSpPr>
          <p:cNvPr id="5126" name="WordArt 9"/>
          <p:cNvSpPr>
            <a:spLocks noChangeArrowheads="1" noChangeShapeType="1" noTextEdit="1"/>
          </p:cNvSpPr>
          <p:nvPr/>
        </p:nvSpPr>
        <p:spPr bwMode="auto">
          <a:xfrm>
            <a:off x="684213" y="2420938"/>
            <a:ext cx="7705725" cy="647700"/>
          </a:xfrm>
          <a:prstGeom prst="rect">
            <a:avLst/>
          </a:prstGeom>
        </p:spPr>
        <p:txBody>
          <a:bodyPr wrap="none" fromWordArt="1">
            <a:prstTxWarp prst="textPlain">
              <a:avLst>
                <a:gd name="adj" fmla="val 50000"/>
              </a:avLst>
            </a:prstTxWarp>
          </a:bodyPr>
          <a:lstStyle/>
          <a:p>
            <a:pPr algn="ctr"/>
            <a:r>
              <a:rPr lang="en-GB" sz="3600" kern="10">
                <a:ln w="34925">
                  <a:solidFill>
                    <a:schemeClr val="bg1"/>
                  </a:solidFill>
                  <a:round/>
                  <a:headEnd/>
                  <a:tailEnd/>
                </a:ln>
                <a:solidFill>
                  <a:srgbClr val="FF0000"/>
                </a:solidFill>
                <a:latin typeface="Arial Black"/>
              </a:rPr>
              <a:t>Weimar Republic in the 1920's.</a:t>
            </a:r>
          </a:p>
        </p:txBody>
      </p:sp>
      <p:pic>
        <p:nvPicPr>
          <p:cNvPr id="5127" name="Picture 10" descr="MC900432635[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804025" y="174625"/>
            <a:ext cx="2160588" cy="2160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WordArt 5"/>
          <p:cNvSpPr>
            <a:spLocks noChangeArrowheads="1" noChangeShapeType="1" noTextEdit="1"/>
          </p:cNvSpPr>
          <p:nvPr/>
        </p:nvSpPr>
        <p:spPr bwMode="auto">
          <a:xfrm>
            <a:off x="0" y="0"/>
            <a:ext cx="1584871" cy="936402"/>
          </a:xfrm>
          <a:prstGeom prst="rect">
            <a:avLst/>
          </a:prstGeom>
        </p:spPr>
        <p:txBody>
          <a:bodyPr wrap="none" fromWordArt="1">
            <a:prstTxWarp prst="textSlantUp">
              <a:avLst>
                <a:gd name="adj" fmla="val 55556"/>
              </a:avLst>
            </a:prstTxWarp>
          </a:bodyPr>
          <a:lstStyle/>
          <a:p>
            <a:pPr algn="ctr"/>
            <a:r>
              <a:rPr lang="en-GB" sz="3600" kern="10" dirty="0" smtClean="0">
                <a:ln w="38100">
                  <a:solidFill>
                    <a:srgbClr val="000000"/>
                  </a:solidFill>
                  <a:round/>
                  <a:headEnd/>
                  <a:tailEnd/>
                </a:ln>
                <a:solidFill>
                  <a:schemeClr val="bg1"/>
                </a:solidFill>
                <a:latin typeface="Arial Black"/>
              </a:rPr>
              <a:t>Task4</a:t>
            </a:r>
            <a:endParaRPr lang="en-GB" sz="3600" kern="10" dirty="0">
              <a:ln w="38100">
                <a:solidFill>
                  <a:srgbClr val="000000"/>
                </a:solidFill>
                <a:round/>
                <a:headEnd/>
                <a:tailEnd/>
              </a:ln>
              <a:solidFill>
                <a:schemeClr val="bg1"/>
              </a:solidFill>
              <a:latin typeface="Arial Black"/>
            </a:endParaRPr>
          </a:p>
        </p:txBody>
      </p:sp>
    </p:spTree>
    <p:extLst>
      <p:ext uri="{BB962C8B-B14F-4D97-AF65-F5344CB8AC3E}">
        <p14:creationId xmlns:p14="http://schemas.microsoft.com/office/powerpoint/2010/main" xmlns="" val="1378060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5"/>
          <p:cNvSpPr txBox="1">
            <a:spLocks noChangeArrowheads="1"/>
          </p:cNvSpPr>
          <p:nvPr/>
        </p:nvSpPr>
        <p:spPr bwMode="auto">
          <a:xfrm>
            <a:off x="179388" y="1125538"/>
            <a:ext cx="1800225" cy="22159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cs typeface="Arial" charset="0"/>
              </a:defRPr>
            </a:lvl1pPr>
            <a:lvl2pPr marL="742950" indent="-285750" eaLnBrk="0" hangingPunct="0">
              <a:defRPr>
                <a:solidFill>
                  <a:schemeClr val="tx1"/>
                </a:solidFill>
                <a:latin typeface="Comic Sans MS" pitchFamily="66" charset="0"/>
                <a:cs typeface="Arial" charset="0"/>
              </a:defRPr>
            </a:lvl2pPr>
            <a:lvl3pPr marL="1143000" indent="-228600" eaLnBrk="0" hangingPunct="0">
              <a:defRPr>
                <a:solidFill>
                  <a:schemeClr val="tx1"/>
                </a:solidFill>
                <a:latin typeface="Comic Sans MS" pitchFamily="66" charset="0"/>
                <a:cs typeface="Arial" charset="0"/>
              </a:defRPr>
            </a:lvl3pPr>
            <a:lvl4pPr marL="1600200" indent="-228600" eaLnBrk="0" hangingPunct="0">
              <a:defRPr>
                <a:solidFill>
                  <a:schemeClr val="tx1"/>
                </a:solidFill>
                <a:latin typeface="Comic Sans MS" pitchFamily="66" charset="0"/>
                <a:cs typeface="Arial" charset="0"/>
              </a:defRPr>
            </a:lvl4pPr>
            <a:lvl5pPr marL="2057400" indent="-228600" eaLnBrk="0" hangingPunct="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eaLnBrk="1" hangingPunct="1">
              <a:spcBef>
                <a:spcPct val="50000"/>
              </a:spcBef>
            </a:pPr>
            <a:r>
              <a:rPr lang="en-GB" altLang="en-US" sz="1200" u="sng" dirty="0"/>
              <a:t>13 – 17</a:t>
            </a:r>
            <a:r>
              <a:rPr lang="en-GB" altLang="en-US" sz="1200" u="sng" baseline="30000" dirty="0"/>
              <a:t>th</a:t>
            </a:r>
            <a:r>
              <a:rPr lang="en-GB" altLang="en-US" sz="1200" u="sng" dirty="0"/>
              <a:t> March 1920-</a:t>
            </a:r>
          </a:p>
          <a:p>
            <a:pPr eaLnBrk="1" hangingPunct="1">
              <a:spcBef>
                <a:spcPct val="50000"/>
              </a:spcBef>
            </a:pPr>
            <a:r>
              <a:rPr lang="en-GB" altLang="en-US" sz="1200" b="1" dirty="0"/>
              <a:t>The </a:t>
            </a:r>
            <a:r>
              <a:rPr lang="en-GB" altLang="en-US" sz="1200" b="1" dirty="0" err="1"/>
              <a:t>Kapp</a:t>
            </a:r>
            <a:r>
              <a:rPr lang="en-GB" altLang="en-US" sz="1200" b="1" dirty="0"/>
              <a:t> Putsch-</a:t>
            </a:r>
            <a:br>
              <a:rPr lang="en-GB" altLang="en-US" sz="1200" b="1" dirty="0"/>
            </a:br>
            <a:r>
              <a:rPr lang="en-GB" altLang="en-US" sz="1200" dirty="0"/>
              <a:t>an unsuccessful military revolt against the Weimar Republic.  It is followed over the next two weeks by armed radical revolts in the Ruhr and elsewhere, also unsuccessful.</a:t>
            </a:r>
          </a:p>
        </p:txBody>
      </p:sp>
      <p:sp>
        <p:nvSpPr>
          <p:cNvPr id="6147" name="Rectangle 6"/>
          <p:cNvSpPr>
            <a:spLocks noChangeArrowheads="1"/>
          </p:cNvSpPr>
          <p:nvPr/>
        </p:nvSpPr>
        <p:spPr bwMode="auto">
          <a:xfrm>
            <a:off x="611188" y="4149725"/>
            <a:ext cx="1584325"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cs typeface="Arial" charset="0"/>
              </a:defRPr>
            </a:lvl1pPr>
            <a:lvl2pPr marL="742950" indent="-285750" eaLnBrk="0" hangingPunct="0">
              <a:defRPr>
                <a:solidFill>
                  <a:schemeClr val="tx1"/>
                </a:solidFill>
                <a:latin typeface="Comic Sans MS" pitchFamily="66" charset="0"/>
                <a:cs typeface="Arial" charset="0"/>
              </a:defRPr>
            </a:lvl2pPr>
            <a:lvl3pPr marL="1143000" indent="-228600" eaLnBrk="0" hangingPunct="0">
              <a:defRPr>
                <a:solidFill>
                  <a:schemeClr val="tx1"/>
                </a:solidFill>
                <a:latin typeface="Comic Sans MS" pitchFamily="66" charset="0"/>
                <a:cs typeface="Arial" charset="0"/>
              </a:defRPr>
            </a:lvl3pPr>
            <a:lvl4pPr marL="1600200" indent="-228600" eaLnBrk="0" hangingPunct="0">
              <a:defRPr>
                <a:solidFill>
                  <a:schemeClr val="tx1"/>
                </a:solidFill>
                <a:latin typeface="Comic Sans MS" pitchFamily="66" charset="0"/>
                <a:cs typeface="Arial" charset="0"/>
              </a:defRPr>
            </a:lvl4pPr>
            <a:lvl5pPr marL="2057400" indent="-228600" eaLnBrk="0" hangingPunct="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eaLnBrk="1" hangingPunct="1"/>
            <a:r>
              <a:rPr lang="en-GB" altLang="en-US" sz="1200" u="sng" dirty="0"/>
              <a:t>11</a:t>
            </a:r>
            <a:r>
              <a:rPr lang="en-GB" altLang="en-US" sz="1200" u="sng" baseline="30000" dirty="0"/>
              <a:t>th</a:t>
            </a:r>
            <a:r>
              <a:rPr lang="en-GB" altLang="en-US" sz="1200" u="sng" dirty="0"/>
              <a:t> May 1921-</a:t>
            </a:r>
          </a:p>
          <a:p>
            <a:pPr eaLnBrk="1" hangingPunct="1"/>
            <a:r>
              <a:rPr lang="en-GB" altLang="en-US" sz="1200" dirty="0"/>
              <a:t>The German government (under duress) accepts the Allies claims for reparations, the amount of which was left open in the peace treaty.</a:t>
            </a:r>
          </a:p>
        </p:txBody>
      </p:sp>
      <p:sp>
        <p:nvSpPr>
          <p:cNvPr id="6148" name="Rectangle 7"/>
          <p:cNvSpPr>
            <a:spLocks noChangeArrowheads="1"/>
          </p:cNvSpPr>
          <p:nvPr/>
        </p:nvSpPr>
        <p:spPr bwMode="auto">
          <a:xfrm>
            <a:off x="1979613" y="1112789"/>
            <a:ext cx="2016125"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omic Sans MS" pitchFamily="66" charset="0"/>
                <a:cs typeface="Arial" charset="0"/>
              </a:defRPr>
            </a:lvl1pPr>
            <a:lvl2pPr marL="742950" indent="-285750" eaLnBrk="0" hangingPunct="0">
              <a:defRPr>
                <a:solidFill>
                  <a:schemeClr val="tx1"/>
                </a:solidFill>
                <a:latin typeface="Comic Sans MS" pitchFamily="66" charset="0"/>
                <a:cs typeface="Arial" charset="0"/>
              </a:defRPr>
            </a:lvl2pPr>
            <a:lvl3pPr marL="1143000" indent="-228600" eaLnBrk="0" hangingPunct="0">
              <a:defRPr>
                <a:solidFill>
                  <a:schemeClr val="tx1"/>
                </a:solidFill>
                <a:latin typeface="Comic Sans MS" pitchFamily="66" charset="0"/>
                <a:cs typeface="Arial" charset="0"/>
              </a:defRPr>
            </a:lvl3pPr>
            <a:lvl4pPr marL="1600200" indent="-228600" eaLnBrk="0" hangingPunct="0">
              <a:defRPr>
                <a:solidFill>
                  <a:schemeClr val="tx1"/>
                </a:solidFill>
                <a:latin typeface="Comic Sans MS" pitchFamily="66" charset="0"/>
                <a:cs typeface="Arial" charset="0"/>
              </a:defRPr>
            </a:lvl4pPr>
            <a:lvl5pPr marL="2057400" indent="-228600" eaLnBrk="0" hangingPunct="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eaLnBrk="1" hangingPunct="1"/>
            <a:r>
              <a:rPr lang="en-GB" altLang="en-US" sz="1200" u="sng" dirty="0"/>
              <a:t>11</a:t>
            </a:r>
            <a:r>
              <a:rPr lang="en-GB" altLang="en-US" sz="1200" u="sng" baseline="30000" dirty="0"/>
              <a:t>th</a:t>
            </a:r>
            <a:r>
              <a:rPr lang="en-GB" altLang="en-US" sz="1200" u="sng" dirty="0"/>
              <a:t> Jan 1923-</a:t>
            </a:r>
          </a:p>
          <a:p>
            <a:pPr eaLnBrk="1" hangingPunct="1"/>
            <a:r>
              <a:rPr lang="en-GB" altLang="en-US" sz="1200" b="1" dirty="0"/>
              <a:t>Occupation of the Ruhr-</a:t>
            </a:r>
            <a:r>
              <a:rPr lang="en-GB" altLang="en-US" sz="1200" b="1" i="1" dirty="0"/>
              <a:t> </a:t>
            </a:r>
          </a:p>
          <a:p>
            <a:pPr eaLnBrk="1" hangingPunct="1"/>
            <a:r>
              <a:rPr lang="en-GB" altLang="en-US" sz="1200" dirty="0"/>
              <a:t>Germany’s main industrial area is occupied by French and Belgian troops in an attempt to force payment of reparations. The government tell workers in the Ruhr strike rather than work under foreign control.</a:t>
            </a:r>
          </a:p>
        </p:txBody>
      </p:sp>
      <p:sp>
        <p:nvSpPr>
          <p:cNvPr id="6149" name="Text Box 8"/>
          <p:cNvSpPr txBox="1">
            <a:spLocks noChangeArrowheads="1"/>
          </p:cNvSpPr>
          <p:nvPr/>
        </p:nvSpPr>
        <p:spPr bwMode="auto">
          <a:xfrm>
            <a:off x="2411413" y="4149725"/>
            <a:ext cx="1944687"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cs typeface="Arial" charset="0"/>
              </a:defRPr>
            </a:lvl1pPr>
            <a:lvl2pPr marL="742950" indent="-285750" eaLnBrk="0" hangingPunct="0">
              <a:defRPr>
                <a:solidFill>
                  <a:schemeClr val="tx1"/>
                </a:solidFill>
                <a:latin typeface="Comic Sans MS" pitchFamily="66" charset="0"/>
                <a:cs typeface="Arial" charset="0"/>
              </a:defRPr>
            </a:lvl2pPr>
            <a:lvl3pPr marL="1143000" indent="-228600" eaLnBrk="0" hangingPunct="0">
              <a:defRPr>
                <a:solidFill>
                  <a:schemeClr val="tx1"/>
                </a:solidFill>
                <a:latin typeface="Comic Sans MS" pitchFamily="66" charset="0"/>
                <a:cs typeface="Arial" charset="0"/>
              </a:defRPr>
            </a:lvl3pPr>
            <a:lvl4pPr marL="1600200" indent="-228600" eaLnBrk="0" hangingPunct="0">
              <a:defRPr>
                <a:solidFill>
                  <a:schemeClr val="tx1"/>
                </a:solidFill>
                <a:latin typeface="Comic Sans MS" pitchFamily="66" charset="0"/>
                <a:cs typeface="Arial" charset="0"/>
              </a:defRPr>
            </a:lvl4pPr>
            <a:lvl5pPr marL="2057400" indent="-228600" eaLnBrk="0" hangingPunct="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eaLnBrk="1" hangingPunct="1">
              <a:spcBef>
                <a:spcPct val="50000"/>
              </a:spcBef>
            </a:pPr>
            <a:r>
              <a:rPr lang="en-GB" altLang="en-US" sz="1200" u="sng" dirty="0"/>
              <a:t>1923</a:t>
            </a:r>
          </a:p>
          <a:p>
            <a:pPr eaLnBrk="1" hangingPunct="1">
              <a:spcBef>
                <a:spcPct val="50000"/>
              </a:spcBef>
            </a:pPr>
            <a:r>
              <a:rPr lang="en-GB" altLang="en-US" sz="1200" b="1" dirty="0"/>
              <a:t>Hyperinflation-</a:t>
            </a:r>
            <a:r>
              <a:rPr lang="en-GB" altLang="en-US" sz="1200" dirty="0"/>
              <a:t/>
            </a:r>
            <a:br>
              <a:rPr lang="en-GB" altLang="en-US" sz="1200" dirty="0"/>
            </a:br>
            <a:r>
              <a:rPr lang="en-GB" altLang="en-US" sz="1200" dirty="0"/>
              <a:t>after occupation of the Ruhr the Government still had to pay the Ruhr workers and other bills so more money was printed. Prices inflated and money became almost worthless.</a:t>
            </a:r>
          </a:p>
        </p:txBody>
      </p:sp>
      <p:sp>
        <p:nvSpPr>
          <p:cNvPr id="6150" name="Rectangle 9"/>
          <p:cNvSpPr>
            <a:spLocks noChangeArrowheads="1"/>
          </p:cNvSpPr>
          <p:nvPr/>
        </p:nvSpPr>
        <p:spPr bwMode="auto">
          <a:xfrm>
            <a:off x="4067175" y="1113840"/>
            <a:ext cx="1727200" cy="2123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omic Sans MS" pitchFamily="66" charset="0"/>
                <a:cs typeface="Arial" charset="0"/>
              </a:defRPr>
            </a:lvl1pPr>
            <a:lvl2pPr marL="742950" indent="-285750" eaLnBrk="0" hangingPunct="0">
              <a:defRPr>
                <a:solidFill>
                  <a:schemeClr val="tx1"/>
                </a:solidFill>
                <a:latin typeface="Comic Sans MS" pitchFamily="66" charset="0"/>
                <a:cs typeface="Arial" charset="0"/>
              </a:defRPr>
            </a:lvl2pPr>
            <a:lvl3pPr marL="1143000" indent="-228600" eaLnBrk="0" hangingPunct="0">
              <a:defRPr>
                <a:solidFill>
                  <a:schemeClr val="tx1"/>
                </a:solidFill>
                <a:latin typeface="Comic Sans MS" pitchFamily="66" charset="0"/>
                <a:cs typeface="Arial" charset="0"/>
              </a:defRPr>
            </a:lvl3pPr>
            <a:lvl4pPr marL="1600200" indent="-228600" eaLnBrk="0" hangingPunct="0">
              <a:defRPr>
                <a:solidFill>
                  <a:schemeClr val="tx1"/>
                </a:solidFill>
                <a:latin typeface="Comic Sans MS" pitchFamily="66" charset="0"/>
                <a:cs typeface="Arial" charset="0"/>
              </a:defRPr>
            </a:lvl4pPr>
            <a:lvl5pPr marL="2057400" indent="-228600" eaLnBrk="0" hangingPunct="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eaLnBrk="1" hangingPunct="1"/>
            <a:r>
              <a:rPr lang="en-GB" altLang="en-US" sz="1200" u="sng"/>
              <a:t>8</a:t>
            </a:r>
            <a:r>
              <a:rPr lang="en-GB" altLang="en-US" sz="1200" u="sng" baseline="30000"/>
              <a:t>th</a:t>
            </a:r>
            <a:r>
              <a:rPr lang="en-GB" altLang="en-US" sz="1200" u="sng"/>
              <a:t> November 1923-</a:t>
            </a:r>
            <a:r>
              <a:rPr lang="en-GB" altLang="en-US" sz="1200"/>
              <a:t> </a:t>
            </a:r>
            <a:r>
              <a:rPr lang="en-GB" altLang="en-US" sz="1200" b="1"/>
              <a:t>The Munich Putsch- (Beer Hall Putsch) </a:t>
            </a:r>
            <a:r>
              <a:rPr lang="en-GB" altLang="en-US" sz="1200"/>
              <a:t>Hitler’s failed attempt to take power takes place in Munich.  Afterwards Hitler flees, is arrested and spends about a year in prison during 1924-25. </a:t>
            </a:r>
          </a:p>
        </p:txBody>
      </p:sp>
      <p:sp>
        <p:nvSpPr>
          <p:cNvPr id="6151" name="Rectangle 10"/>
          <p:cNvSpPr>
            <a:spLocks noChangeArrowheads="1"/>
          </p:cNvSpPr>
          <p:nvPr/>
        </p:nvSpPr>
        <p:spPr bwMode="auto">
          <a:xfrm>
            <a:off x="4427538" y="4209465"/>
            <a:ext cx="1584325" cy="2123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omic Sans MS" pitchFamily="66" charset="0"/>
                <a:cs typeface="Arial" charset="0"/>
              </a:defRPr>
            </a:lvl1pPr>
            <a:lvl2pPr marL="742950" indent="-285750" eaLnBrk="0" hangingPunct="0">
              <a:defRPr>
                <a:solidFill>
                  <a:schemeClr val="tx1"/>
                </a:solidFill>
                <a:latin typeface="Comic Sans MS" pitchFamily="66" charset="0"/>
                <a:cs typeface="Arial" charset="0"/>
              </a:defRPr>
            </a:lvl2pPr>
            <a:lvl3pPr marL="1143000" indent="-228600" eaLnBrk="0" hangingPunct="0">
              <a:defRPr>
                <a:solidFill>
                  <a:schemeClr val="tx1"/>
                </a:solidFill>
                <a:latin typeface="Comic Sans MS" pitchFamily="66" charset="0"/>
                <a:cs typeface="Arial" charset="0"/>
              </a:defRPr>
            </a:lvl3pPr>
            <a:lvl4pPr marL="1600200" indent="-228600" eaLnBrk="0" hangingPunct="0">
              <a:defRPr>
                <a:solidFill>
                  <a:schemeClr val="tx1"/>
                </a:solidFill>
                <a:latin typeface="Comic Sans MS" pitchFamily="66" charset="0"/>
                <a:cs typeface="Arial" charset="0"/>
              </a:defRPr>
            </a:lvl4pPr>
            <a:lvl5pPr marL="2057400" indent="-228600" eaLnBrk="0" hangingPunct="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eaLnBrk="1" hangingPunct="1"/>
            <a:r>
              <a:rPr lang="en-GB" altLang="en-US" sz="1200" u="sng"/>
              <a:t>9</a:t>
            </a:r>
            <a:r>
              <a:rPr lang="en-GB" altLang="en-US" sz="1200" u="sng" baseline="30000"/>
              <a:t>th</a:t>
            </a:r>
            <a:r>
              <a:rPr lang="en-GB" altLang="en-US" sz="1200" u="sng"/>
              <a:t> April 1924-</a:t>
            </a:r>
          </a:p>
          <a:p>
            <a:pPr eaLnBrk="1" hangingPunct="1"/>
            <a:endParaRPr lang="en-GB" altLang="en-US" sz="1200" u="sng"/>
          </a:p>
          <a:p>
            <a:pPr eaLnBrk="1" hangingPunct="1"/>
            <a:r>
              <a:rPr lang="en-GB" altLang="en-US" sz="1200" b="1"/>
              <a:t>The Dawes Plan-</a:t>
            </a:r>
            <a:r>
              <a:rPr lang="en-GB" altLang="en-US" sz="1200"/>
              <a:t> Dawes burns excess German money. The plan reduces Germany's reparations obligations and leads to an influx of American loans. </a:t>
            </a:r>
          </a:p>
        </p:txBody>
      </p:sp>
      <p:sp>
        <p:nvSpPr>
          <p:cNvPr id="6152" name="Rectangle 11"/>
          <p:cNvSpPr>
            <a:spLocks noChangeArrowheads="1"/>
          </p:cNvSpPr>
          <p:nvPr/>
        </p:nvSpPr>
        <p:spPr bwMode="auto">
          <a:xfrm>
            <a:off x="5795963" y="1114892"/>
            <a:ext cx="1727200"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omic Sans MS" pitchFamily="66" charset="0"/>
                <a:cs typeface="Arial" charset="0"/>
              </a:defRPr>
            </a:lvl1pPr>
            <a:lvl2pPr marL="742950" indent="-285750" eaLnBrk="0" hangingPunct="0">
              <a:defRPr>
                <a:solidFill>
                  <a:schemeClr val="tx1"/>
                </a:solidFill>
                <a:latin typeface="Comic Sans MS" pitchFamily="66" charset="0"/>
                <a:cs typeface="Arial" charset="0"/>
              </a:defRPr>
            </a:lvl2pPr>
            <a:lvl3pPr marL="1143000" indent="-228600" eaLnBrk="0" hangingPunct="0">
              <a:defRPr>
                <a:solidFill>
                  <a:schemeClr val="tx1"/>
                </a:solidFill>
                <a:latin typeface="Comic Sans MS" pitchFamily="66" charset="0"/>
                <a:cs typeface="Arial" charset="0"/>
              </a:defRPr>
            </a:lvl3pPr>
            <a:lvl4pPr marL="1600200" indent="-228600" eaLnBrk="0" hangingPunct="0">
              <a:defRPr>
                <a:solidFill>
                  <a:schemeClr val="tx1"/>
                </a:solidFill>
                <a:latin typeface="Comic Sans MS" pitchFamily="66" charset="0"/>
                <a:cs typeface="Arial" charset="0"/>
              </a:defRPr>
            </a:lvl4pPr>
            <a:lvl5pPr marL="2057400" indent="-228600" eaLnBrk="0" hangingPunct="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eaLnBrk="1" hangingPunct="1"/>
            <a:r>
              <a:rPr lang="en-GB" altLang="en-US" sz="1200" u="sng"/>
              <a:t>16</a:t>
            </a:r>
            <a:r>
              <a:rPr lang="en-GB" altLang="en-US" sz="1200" u="sng" baseline="30000"/>
              <a:t>th</a:t>
            </a:r>
            <a:r>
              <a:rPr lang="en-GB" altLang="en-US" sz="1200" u="sng"/>
              <a:t> October 1925</a:t>
            </a:r>
          </a:p>
          <a:p>
            <a:pPr eaLnBrk="1" hangingPunct="1"/>
            <a:r>
              <a:rPr lang="en-GB" altLang="en-US" sz="1200" b="1"/>
              <a:t>The Locarno Treaties</a:t>
            </a:r>
            <a:r>
              <a:rPr lang="en-GB" altLang="en-US" sz="1200"/>
              <a:t> are signed, voluntarily guaranteeing her Western borders.  This restores normal relations with the Western powers. </a:t>
            </a:r>
          </a:p>
        </p:txBody>
      </p:sp>
      <p:sp>
        <p:nvSpPr>
          <p:cNvPr id="6153" name="Rectangle 12"/>
          <p:cNvSpPr>
            <a:spLocks noChangeArrowheads="1"/>
          </p:cNvSpPr>
          <p:nvPr/>
        </p:nvSpPr>
        <p:spPr bwMode="auto">
          <a:xfrm>
            <a:off x="6011863" y="4144338"/>
            <a:ext cx="1800225"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omic Sans MS" pitchFamily="66" charset="0"/>
                <a:cs typeface="Arial" charset="0"/>
              </a:defRPr>
            </a:lvl1pPr>
            <a:lvl2pPr marL="742950" indent="-285750" eaLnBrk="0" hangingPunct="0">
              <a:defRPr>
                <a:solidFill>
                  <a:schemeClr val="tx1"/>
                </a:solidFill>
                <a:latin typeface="Comic Sans MS" pitchFamily="66" charset="0"/>
                <a:cs typeface="Arial" charset="0"/>
              </a:defRPr>
            </a:lvl2pPr>
            <a:lvl3pPr marL="1143000" indent="-228600" eaLnBrk="0" hangingPunct="0">
              <a:defRPr>
                <a:solidFill>
                  <a:schemeClr val="tx1"/>
                </a:solidFill>
                <a:latin typeface="Comic Sans MS" pitchFamily="66" charset="0"/>
                <a:cs typeface="Arial" charset="0"/>
              </a:defRPr>
            </a:lvl3pPr>
            <a:lvl4pPr marL="1600200" indent="-228600" eaLnBrk="0" hangingPunct="0">
              <a:defRPr>
                <a:solidFill>
                  <a:schemeClr val="tx1"/>
                </a:solidFill>
                <a:latin typeface="Comic Sans MS" pitchFamily="66" charset="0"/>
                <a:cs typeface="Arial" charset="0"/>
              </a:defRPr>
            </a:lvl4pPr>
            <a:lvl5pPr marL="2057400" indent="-228600" eaLnBrk="0" hangingPunct="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eaLnBrk="1" hangingPunct="1"/>
            <a:r>
              <a:rPr lang="en-GB" altLang="en-US" sz="1200" u="sng"/>
              <a:t>8</a:t>
            </a:r>
            <a:r>
              <a:rPr lang="en-GB" altLang="en-US" sz="1200" u="sng" baseline="30000"/>
              <a:t>th</a:t>
            </a:r>
            <a:r>
              <a:rPr lang="en-GB" altLang="en-US" sz="1200" u="sng"/>
              <a:t> September 1926-</a:t>
            </a:r>
          </a:p>
          <a:p>
            <a:pPr eaLnBrk="1" hangingPunct="1"/>
            <a:endParaRPr lang="en-GB" altLang="en-US" sz="1200" u="sng"/>
          </a:p>
          <a:p>
            <a:pPr eaLnBrk="1" hangingPunct="1"/>
            <a:r>
              <a:rPr lang="en-GB" altLang="en-US" sz="1200"/>
              <a:t>Germany is admitted to the </a:t>
            </a:r>
            <a:r>
              <a:rPr lang="en-GB" altLang="en-US" sz="1200" b="1"/>
              <a:t>League of Nations.</a:t>
            </a:r>
            <a:r>
              <a:rPr lang="en-GB" altLang="en-US" sz="1200"/>
              <a:t> </a:t>
            </a:r>
          </a:p>
        </p:txBody>
      </p:sp>
      <p:sp>
        <p:nvSpPr>
          <p:cNvPr id="6154" name="Rectangle 13"/>
          <p:cNvSpPr>
            <a:spLocks noChangeArrowheads="1"/>
          </p:cNvSpPr>
          <p:nvPr/>
        </p:nvSpPr>
        <p:spPr bwMode="auto">
          <a:xfrm>
            <a:off x="7488238" y="1112789"/>
            <a:ext cx="1655762"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omic Sans MS" pitchFamily="66" charset="0"/>
                <a:cs typeface="Arial" charset="0"/>
              </a:defRPr>
            </a:lvl1pPr>
            <a:lvl2pPr marL="742950" indent="-285750" eaLnBrk="0" hangingPunct="0">
              <a:defRPr>
                <a:solidFill>
                  <a:schemeClr val="tx1"/>
                </a:solidFill>
                <a:latin typeface="Comic Sans MS" pitchFamily="66" charset="0"/>
                <a:cs typeface="Arial" charset="0"/>
              </a:defRPr>
            </a:lvl2pPr>
            <a:lvl3pPr marL="1143000" indent="-228600" eaLnBrk="0" hangingPunct="0">
              <a:defRPr>
                <a:solidFill>
                  <a:schemeClr val="tx1"/>
                </a:solidFill>
                <a:latin typeface="Comic Sans MS" pitchFamily="66" charset="0"/>
                <a:cs typeface="Arial" charset="0"/>
              </a:defRPr>
            </a:lvl3pPr>
            <a:lvl4pPr marL="1600200" indent="-228600" eaLnBrk="0" hangingPunct="0">
              <a:defRPr>
                <a:solidFill>
                  <a:schemeClr val="tx1"/>
                </a:solidFill>
                <a:latin typeface="Comic Sans MS" pitchFamily="66" charset="0"/>
                <a:cs typeface="Arial" charset="0"/>
              </a:defRPr>
            </a:lvl4pPr>
            <a:lvl5pPr marL="2057400" indent="-228600" eaLnBrk="0" hangingPunct="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eaLnBrk="1" hangingPunct="1"/>
            <a:r>
              <a:rPr lang="en-GB" altLang="en-US" sz="1200" u="sng"/>
              <a:t>7</a:t>
            </a:r>
            <a:r>
              <a:rPr lang="en-GB" altLang="en-US" sz="1200" u="sng" baseline="30000"/>
              <a:t>th</a:t>
            </a:r>
            <a:r>
              <a:rPr lang="en-GB" altLang="en-US" sz="1200" u="sng"/>
              <a:t> June 1929-</a:t>
            </a:r>
          </a:p>
          <a:p>
            <a:pPr eaLnBrk="1" hangingPunct="1"/>
            <a:r>
              <a:rPr lang="en-GB" altLang="en-US" sz="1200" b="1"/>
              <a:t>The Young Plan-</a:t>
            </a:r>
            <a:r>
              <a:rPr lang="en-GB" altLang="en-US" sz="1200"/>
              <a:t> This further eases German reparations obligations.  In the ensuing nationalist campaign to force rejection of the Young Plan (unsuccessfully) Hitler gains his first national prominence. </a:t>
            </a:r>
          </a:p>
        </p:txBody>
      </p:sp>
      <p:sp>
        <p:nvSpPr>
          <p:cNvPr id="6155" name="Rectangle 14"/>
          <p:cNvSpPr>
            <a:spLocks noChangeArrowheads="1"/>
          </p:cNvSpPr>
          <p:nvPr/>
        </p:nvSpPr>
        <p:spPr bwMode="auto">
          <a:xfrm>
            <a:off x="7885113" y="4217879"/>
            <a:ext cx="1258887"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omic Sans MS" pitchFamily="66" charset="0"/>
                <a:cs typeface="Arial" charset="0"/>
              </a:defRPr>
            </a:lvl1pPr>
            <a:lvl2pPr marL="742950" indent="-285750" eaLnBrk="0" hangingPunct="0">
              <a:defRPr>
                <a:solidFill>
                  <a:schemeClr val="tx1"/>
                </a:solidFill>
                <a:latin typeface="Comic Sans MS" pitchFamily="66" charset="0"/>
                <a:cs typeface="Arial" charset="0"/>
              </a:defRPr>
            </a:lvl2pPr>
            <a:lvl3pPr marL="1143000" indent="-228600" eaLnBrk="0" hangingPunct="0">
              <a:defRPr>
                <a:solidFill>
                  <a:schemeClr val="tx1"/>
                </a:solidFill>
                <a:latin typeface="Comic Sans MS" pitchFamily="66" charset="0"/>
                <a:cs typeface="Arial" charset="0"/>
              </a:defRPr>
            </a:lvl3pPr>
            <a:lvl4pPr marL="1600200" indent="-228600" eaLnBrk="0" hangingPunct="0">
              <a:defRPr>
                <a:solidFill>
                  <a:schemeClr val="tx1"/>
                </a:solidFill>
                <a:latin typeface="Comic Sans MS" pitchFamily="66" charset="0"/>
                <a:cs typeface="Arial" charset="0"/>
              </a:defRPr>
            </a:lvl4pPr>
            <a:lvl5pPr marL="2057400" indent="-228600" eaLnBrk="0" hangingPunct="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eaLnBrk="1" hangingPunct="1"/>
            <a:r>
              <a:rPr lang="en-GB" altLang="en-US" sz="1200" u="sng"/>
              <a:t>October 1929-</a:t>
            </a:r>
          </a:p>
          <a:p>
            <a:pPr eaLnBrk="1" hangingPunct="1"/>
            <a:r>
              <a:rPr lang="en-GB" altLang="en-US" sz="1200" b="1"/>
              <a:t>The Wall Street crash</a:t>
            </a:r>
            <a:r>
              <a:rPr lang="en-GB" altLang="en-US" sz="1200"/>
              <a:t> </a:t>
            </a:r>
          </a:p>
        </p:txBody>
      </p:sp>
      <p:sp>
        <p:nvSpPr>
          <p:cNvPr id="6156" name="Line 15"/>
          <p:cNvSpPr>
            <a:spLocks noChangeShapeType="1"/>
          </p:cNvSpPr>
          <p:nvPr/>
        </p:nvSpPr>
        <p:spPr bwMode="auto">
          <a:xfrm>
            <a:off x="323850" y="3716338"/>
            <a:ext cx="8424863" cy="0"/>
          </a:xfrm>
          <a:prstGeom prst="line">
            <a:avLst/>
          </a:prstGeom>
          <a:noFill/>
          <a:ln w="50800">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GB"/>
          </a:p>
        </p:txBody>
      </p:sp>
      <p:sp>
        <p:nvSpPr>
          <p:cNvPr id="6157" name="Line 16"/>
          <p:cNvSpPr>
            <a:spLocks noChangeShapeType="1"/>
          </p:cNvSpPr>
          <p:nvPr/>
        </p:nvSpPr>
        <p:spPr bwMode="auto">
          <a:xfrm flipV="1">
            <a:off x="323850" y="3357563"/>
            <a:ext cx="0" cy="358775"/>
          </a:xfrm>
          <a:prstGeom prst="line">
            <a:avLst/>
          </a:prstGeom>
          <a:noFill/>
          <a:ln w="34925">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6158" name="Line 17"/>
          <p:cNvSpPr>
            <a:spLocks noChangeShapeType="1"/>
          </p:cNvSpPr>
          <p:nvPr/>
        </p:nvSpPr>
        <p:spPr bwMode="auto">
          <a:xfrm flipV="1">
            <a:off x="2700338" y="3357563"/>
            <a:ext cx="0" cy="358775"/>
          </a:xfrm>
          <a:prstGeom prst="line">
            <a:avLst/>
          </a:prstGeom>
          <a:noFill/>
          <a:ln w="34925">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6159" name="Line 18"/>
          <p:cNvSpPr>
            <a:spLocks noChangeShapeType="1"/>
          </p:cNvSpPr>
          <p:nvPr/>
        </p:nvSpPr>
        <p:spPr bwMode="auto">
          <a:xfrm flipV="1">
            <a:off x="4716463" y="3357563"/>
            <a:ext cx="0" cy="358775"/>
          </a:xfrm>
          <a:prstGeom prst="line">
            <a:avLst/>
          </a:prstGeom>
          <a:noFill/>
          <a:ln w="34925">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6160" name="Line 19"/>
          <p:cNvSpPr>
            <a:spLocks noChangeShapeType="1"/>
          </p:cNvSpPr>
          <p:nvPr/>
        </p:nvSpPr>
        <p:spPr bwMode="auto">
          <a:xfrm flipV="1">
            <a:off x="6443663" y="3284538"/>
            <a:ext cx="0" cy="358775"/>
          </a:xfrm>
          <a:prstGeom prst="line">
            <a:avLst/>
          </a:prstGeom>
          <a:noFill/>
          <a:ln w="34925">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6161" name="Line 20"/>
          <p:cNvSpPr>
            <a:spLocks noChangeShapeType="1"/>
          </p:cNvSpPr>
          <p:nvPr/>
        </p:nvSpPr>
        <p:spPr bwMode="auto">
          <a:xfrm flipV="1">
            <a:off x="7885113" y="3357563"/>
            <a:ext cx="0" cy="358775"/>
          </a:xfrm>
          <a:prstGeom prst="line">
            <a:avLst/>
          </a:prstGeom>
          <a:noFill/>
          <a:ln w="34925">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6162" name="Line 21"/>
          <p:cNvSpPr>
            <a:spLocks noChangeShapeType="1"/>
          </p:cNvSpPr>
          <p:nvPr/>
        </p:nvSpPr>
        <p:spPr bwMode="auto">
          <a:xfrm>
            <a:off x="8748713" y="3716338"/>
            <a:ext cx="0" cy="360362"/>
          </a:xfrm>
          <a:prstGeom prst="line">
            <a:avLst/>
          </a:prstGeom>
          <a:noFill/>
          <a:ln w="34925">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6163" name="Line 22"/>
          <p:cNvSpPr>
            <a:spLocks noChangeShapeType="1"/>
          </p:cNvSpPr>
          <p:nvPr/>
        </p:nvSpPr>
        <p:spPr bwMode="auto">
          <a:xfrm>
            <a:off x="5148263" y="3716338"/>
            <a:ext cx="0" cy="360362"/>
          </a:xfrm>
          <a:prstGeom prst="line">
            <a:avLst/>
          </a:prstGeom>
          <a:noFill/>
          <a:ln w="34925">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6164" name="Line 23"/>
          <p:cNvSpPr>
            <a:spLocks noChangeShapeType="1"/>
          </p:cNvSpPr>
          <p:nvPr/>
        </p:nvSpPr>
        <p:spPr bwMode="auto">
          <a:xfrm>
            <a:off x="3203575" y="3716338"/>
            <a:ext cx="0" cy="360362"/>
          </a:xfrm>
          <a:prstGeom prst="line">
            <a:avLst/>
          </a:prstGeom>
          <a:noFill/>
          <a:ln w="34925">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6165" name="Line 24"/>
          <p:cNvSpPr>
            <a:spLocks noChangeShapeType="1"/>
          </p:cNvSpPr>
          <p:nvPr/>
        </p:nvSpPr>
        <p:spPr bwMode="auto">
          <a:xfrm>
            <a:off x="1258888" y="3716338"/>
            <a:ext cx="0" cy="360362"/>
          </a:xfrm>
          <a:prstGeom prst="line">
            <a:avLst/>
          </a:prstGeom>
          <a:noFill/>
          <a:ln w="34925">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6166" name="Line 25"/>
          <p:cNvSpPr>
            <a:spLocks noChangeShapeType="1"/>
          </p:cNvSpPr>
          <p:nvPr/>
        </p:nvSpPr>
        <p:spPr bwMode="auto">
          <a:xfrm>
            <a:off x="6948488" y="3716338"/>
            <a:ext cx="0" cy="360362"/>
          </a:xfrm>
          <a:prstGeom prst="line">
            <a:avLst/>
          </a:prstGeom>
          <a:noFill/>
          <a:ln w="34925">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6167" name="Text Box 26"/>
          <p:cNvSpPr txBox="1">
            <a:spLocks noChangeArrowheads="1"/>
          </p:cNvSpPr>
          <p:nvPr/>
        </p:nvSpPr>
        <p:spPr bwMode="auto">
          <a:xfrm>
            <a:off x="468312" y="188640"/>
            <a:ext cx="8135937"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cs typeface="Arial" charset="0"/>
              </a:defRPr>
            </a:lvl1pPr>
            <a:lvl2pPr marL="742950" indent="-285750" eaLnBrk="0" hangingPunct="0">
              <a:defRPr>
                <a:solidFill>
                  <a:schemeClr val="tx1"/>
                </a:solidFill>
                <a:latin typeface="Comic Sans MS" pitchFamily="66" charset="0"/>
                <a:cs typeface="Arial" charset="0"/>
              </a:defRPr>
            </a:lvl2pPr>
            <a:lvl3pPr marL="1143000" indent="-228600" eaLnBrk="0" hangingPunct="0">
              <a:defRPr>
                <a:solidFill>
                  <a:schemeClr val="tx1"/>
                </a:solidFill>
                <a:latin typeface="Comic Sans MS" pitchFamily="66" charset="0"/>
                <a:cs typeface="Arial" charset="0"/>
              </a:defRPr>
            </a:lvl3pPr>
            <a:lvl4pPr marL="1600200" indent="-228600" eaLnBrk="0" hangingPunct="0">
              <a:defRPr>
                <a:solidFill>
                  <a:schemeClr val="tx1"/>
                </a:solidFill>
                <a:latin typeface="Comic Sans MS" pitchFamily="66" charset="0"/>
                <a:cs typeface="Arial" charset="0"/>
              </a:defRPr>
            </a:lvl4pPr>
            <a:lvl5pPr marL="2057400" indent="-228600" eaLnBrk="0" hangingPunct="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ctr" eaLnBrk="1" hangingPunct="1">
              <a:spcBef>
                <a:spcPct val="50000"/>
              </a:spcBef>
            </a:pPr>
            <a:r>
              <a:rPr lang="en-GB" altLang="en-US" sz="3200" b="1" u="sng"/>
              <a:t>The Weimar Republic in the 1920’s.</a:t>
            </a:r>
          </a:p>
        </p:txBody>
      </p:sp>
      <p:pic>
        <p:nvPicPr>
          <p:cNvPr id="6168" name="Picture 27" descr="flagofweimar">
            <a:hlinkClick r:id="rId2"/>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877050" y="5502275"/>
            <a:ext cx="2035175" cy="1355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019404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03812"/>
            <a:ext cx="8712968" cy="1077218"/>
          </a:xfrm>
          <a:prstGeom prst="rect">
            <a:avLst/>
          </a:prstGeom>
        </p:spPr>
        <p:txBody>
          <a:bodyPr wrap="square">
            <a:spAutoFit/>
          </a:bodyPr>
          <a:lstStyle/>
          <a:p>
            <a:pPr marL="571500" indent="-571500">
              <a:buFont typeface="Arial" pitchFamily="34" charset="0"/>
              <a:buChar char="•"/>
            </a:pPr>
            <a:r>
              <a:rPr lang="en-GB" sz="3200" dirty="0">
                <a:latin typeface="Comic Sans MS" pitchFamily="66" charset="0"/>
              </a:rPr>
              <a:t>Crisis 1:  The Occupation of the Ruhr.</a:t>
            </a:r>
          </a:p>
          <a:p>
            <a:pPr marL="571500" indent="-571500">
              <a:buFont typeface="Arial" pitchFamily="34" charset="0"/>
              <a:buChar char="•"/>
            </a:pPr>
            <a:r>
              <a:rPr lang="en-GB" sz="3200" dirty="0">
                <a:latin typeface="Comic Sans MS" pitchFamily="66" charset="0"/>
              </a:rPr>
              <a:t>Crisis 2:  </a:t>
            </a:r>
            <a:r>
              <a:rPr lang="en-GB" sz="3200" dirty="0">
                <a:latin typeface="Comic Sans MS" pitchFamily="66" charset="0"/>
                <a:hlinkClick r:id="rId3"/>
              </a:rPr>
              <a:t>Hyper-Inflation</a:t>
            </a:r>
            <a:r>
              <a:rPr lang="en-GB" sz="3200" dirty="0">
                <a:latin typeface="Comic Sans MS" pitchFamily="66" charset="0"/>
              </a:rPr>
              <a:t>.</a:t>
            </a:r>
          </a:p>
        </p:txBody>
      </p:sp>
      <p:sp>
        <p:nvSpPr>
          <p:cNvPr id="3" name="Rectangle 2"/>
          <p:cNvSpPr/>
          <p:nvPr/>
        </p:nvSpPr>
        <p:spPr>
          <a:xfrm>
            <a:off x="229815" y="260648"/>
            <a:ext cx="8712968" cy="954107"/>
          </a:xfrm>
          <a:prstGeom prst="rect">
            <a:avLst/>
          </a:prstGeom>
        </p:spPr>
        <p:txBody>
          <a:bodyPr wrap="square">
            <a:spAutoFit/>
          </a:bodyPr>
          <a:lstStyle/>
          <a:p>
            <a:pPr>
              <a:buFontTx/>
              <a:buNone/>
            </a:pPr>
            <a:r>
              <a:rPr lang="en-GB" sz="2800" dirty="0">
                <a:latin typeface="Comic Sans MS" pitchFamily="66" charset="0"/>
              </a:rPr>
              <a:t>1923 was a particularly bad year for the Weimar Republic:</a:t>
            </a:r>
          </a:p>
        </p:txBody>
      </p:sp>
      <p:sp>
        <p:nvSpPr>
          <p:cNvPr id="4" name="TextBox 3"/>
          <p:cNvSpPr txBox="1"/>
          <p:nvPr/>
        </p:nvSpPr>
        <p:spPr>
          <a:xfrm>
            <a:off x="285720" y="4214818"/>
            <a:ext cx="4536504" cy="1938992"/>
          </a:xfrm>
          <a:prstGeom prst="rect">
            <a:avLst/>
          </a:prstGeom>
          <a:noFill/>
        </p:spPr>
        <p:txBody>
          <a:bodyPr wrap="square" rtlCol="0">
            <a:spAutoFit/>
          </a:bodyPr>
          <a:lstStyle/>
          <a:p>
            <a:r>
              <a:rPr lang="en-GB" sz="2400" dirty="0">
                <a:latin typeface="Comic Sans MS" pitchFamily="66" charset="0"/>
              </a:rPr>
              <a:t>Watch the </a:t>
            </a:r>
            <a:r>
              <a:rPr lang="en-GB" sz="2400" dirty="0" smtClean="0">
                <a:latin typeface="Comic Sans MS" pitchFamily="66" charset="0"/>
              </a:rPr>
              <a:t>video clips (click on hyperinflation, click on picture) </a:t>
            </a:r>
            <a:r>
              <a:rPr lang="en-GB" sz="2400" dirty="0">
                <a:latin typeface="Comic Sans MS" pitchFamily="66" charset="0"/>
              </a:rPr>
              <a:t>for an understanding of these two crises. </a:t>
            </a:r>
          </a:p>
          <a:p>
            <a:endParaRPr lang="en-GB" sz="2400" dirty="0">
              <a:latin typeface="Comic Sans MS" pitchFamily="66" charset="0"/>
            </a:endParaRPr>
          </a:p>
        </p:txBody>
      </p:sp>
      <p:pic>
        <p:nvPicPr>
          <p:cNvPr id="6" name="Picture 6" descr="Besetzung_Ruhrgebiet">
            <a:hlinkClick r:id="rId4"/>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940153" y="2034603"/>
            <a:ext cx="3031586" cy="48063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1347582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Explosion 2 24"/>
          <p:cNvSpPr/>
          <p:nvPr/>
        </p:nvSpPr>
        <p:spPr>
          <a:xfrm>
            <a:off x="2339752" y="3933056"/>
            <a:ext cx="1872208" cy="1412776"/>
          </a:xfrm>
          <a:prstGeom prst="irregularSeal2">
            <a:avLst/>
          </a:prstGeom>
          <a:solidFill>
            <a:srgbClr val="FFFF99"/>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WordArt 5"/>
          <p:cNvSpPr>
            <a:spLocks noChangeArrowheads="1" noChangeShapeType="1" noTextEdit="1"/>
          </p:cNvSpPr>
          <p:nvPr/>
        </p:nvSpPr>
        <p:spPr bwMode="auto">
          <a:xfrm>
            <a:off x="0" y="0"/>
            <a:ext cx="1584871" cy="936402"/>
          </a:xfrm>
          <a:prstGeom prst="rect">
            <a:avLst/>
          </a:prstGeom>
        </p:spPr>
        <p:txBody>
          <a:bodyPr wrap="none" fromWordArt="1">
            <a:prstTxWarp prst="textSlantUp">
              <a:avLst>
                <a:gd name="adj" fmla="val 55556"/>
              </a:avLst>
            </a:prstTxWarp>
          </a:bodyPr>
          <a:lstStyle/>
          <a:p>
            <a:pPr algn="ctr"/>
            <a:r>
              <a:rPr lang="en-GB" sz="3600" kern="10" dirty="0" smtClean="0">
                <a:ln w="38100">
                  <a:solidFill>
                    <a:srgbClr val="000000"/>
                  </a:solidFill>
                  <a:round/>
                  <a:headEnd/>
                  <a:tailEnd/>
                </a:ln>
                <a:solidFill>
                  <a:schemeClr val="bg1"/>
                </a:solidFill>
                <a:latin typeface="Arial Black"/>
              </a:rPr>
              <a:t>Task5</a:t>
            </a:r>
            <a:endParaRPr lang="en-GB" sz="3600" kern="10" dirty="0">
              <a:ln w="38100">
                <a:solidFill>
                  <a:srgbClr val="000000"/>
                </a:solidFill>
                <a:round/>
                <a:headEnd/>
                <a:tailEnd/>
              </a:ln>
              <a:solidFill>
                <a:schemeClr val="bg1"/>
              </a:solidFill>
              <a:latin typeface="Arial Black"/>
            </a:endParaRPr>
          </a:p>
        </p:txBody>
      </p:sp>
      <p:sp>
        <p:nvSpPr>
          <p:cNvPr id="3" name="TextBox 2"/>
          <p:cNvSpPr txBox="1"/>
          <p:nvPr/>
        </p:nvSpPr>
        <p:spPr>
          <a:xfrm>
            <a:off x="1763688" y="0"/>
            <a:ext cx="7776864" cy="707886"/>
          </a:xfrm>
          <a:prstGeom prst="rect">
            <a:avLst/>
          </a:prstGeom>
          <a:noFill/>
        </p:spPr>
        <p:txBody>
          <a:bodyPr wrap="square" rtlCol="0">
            <a:spAutoFit/>
          </a:bodyPr>
          <a:lstStyle/>
          <a:p>
            <a:r>
              <a:rPr lang="en-GB" sz="2000" dirty="0">
                <a:latin typeface="Comic Sans MS" pitchFamily="66" charset="0"/>
              </a:rPr>
              <a:t>Create a flow- diagram adding pictures to show how Germany came to suffer hyper- inflation.</a:t>
            </a:r>
          </a:p>
        </p:txBody>
      </p:sp>
      <p:pic>
        <p:nvPicPr>
          <p:cNvPr id="7171" name="Picture 3" descr="C:\Users\Bell\AppData\Local\Microsoft\Windows\Temporary Internet Files\Content.IE5\XR187U27\MC900431603[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836712"/>
            <a:ext cx="914286" cy="914286"/>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0" y="1628800"/>
            <a:ext cx="1368152" cy="646331"/>
          </a:xfrm>
          <a:prstGeom prst="rect">
            <a:avLst/>
          </a:prstGeom>
          <a:noFill/>
        </p:spPr>
        <p:txBody>
          <a:bodyPr wrap="square" rtlCol="0">
            <a:spAutoFit/>
          </a:bodyPr>
          <a:lstStyle/>
          <a:p>
            <a:pPr algn="ctr"/>
            <a:r>
              <a:rPr lang="en-GB" sz="1200" dirty="0">
                <a:latin typeface="Comic Sans MS" pitchFamily="66" charset="0"/>
              </a:rPr>
              <a:t>Germany had to pay reparations to the allies.</a:t>
            </a:r>
          </a:p>
        </p:txBody>
      </p:sp>
      <p:sp>
        <p:nvSpPr>
          <p:cNvPr id="5" name="Right Arrow 4"/>
          <p:cNvSpPr/>
          <p:nvPr/>
        </p:nvSpPr>
        <p:spPr>
          <a:xfrm>
            <a:off x="1331640" y="1700808"/>
            <a:ext cx="875005"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3707904" y="1700808"/>
            <a:ext cx="875005"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a:off x="6228184" y="1700808"/>
            <a:ext cx="875005"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rot="5400000">
            <a:off x="7590881" y="2714375"/>
            <a:ext cx="875005"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172" name="Picture 4" descr="C:\Users\Bell\AppData\Local\Microsoft\Windows\Temporary Internet Files\Content.IE5\92CFX23G\MC900441908[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5694934"/>
            <a:ext cx="2123728" cy="1163066"/>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TextBox 13"/>
          <p:cNvSpPr txBox="1"/>
          <p:nvPr/>
        </p:nvSpPr>
        <p:spPr>
          <a:xfrm>
            <a:off x="7415808" y="4653136"/>
            <a:ext cx="1728192" cy="276999"/>
          </a:xfrm>
          <a:prstGeom prst="rect">
            <a:avLst/>
          </a:prstGeom>
          <a:noFill/>
        </p:spPr>
        <p:txBody>
          <a:bodyPr wrap="square" rtlCol="0">
            <a:spAutoFit/>
          </a:bodyPr>
          <a:lstStyle/>
          <a:p>
            <a:pPr algn="ctr"/>
            <a:r>
              <a:rPr lang="en-GB" sz="1200" dirty="0">
                <a:latin typeface="Comic Sans MS" pitchFamily="66" charset="0"/>
              </a:rPr>
              <a:t>Prices went up.</a:t>
            </a:r>
          </a:p>
        </p:txBody>
      </p:sp>
      <p:sp>
        <p:nvSpPr>
          <p:cNvPr id="16" name="TextBox 15"/>
          <p:cNvSpPr txBox="1"/>
          <p:nvPr/>
        </p:nvSpPr>
        <p:spPr>
          <a:xfrm>
            <a:off x="2339752" y="4437112"/>
            <a:ext cx="1728192" cy="523220"/>
          </a:xfrm>
          <a:prstGeom prst="rect">
            <a:avLst/>
          </a:prstGeom>
          <a:noFill/>
        </p:spPr>
        <p:txBody>
          <a:bodyPr wrap="square" rtlCol="0">
            <a:spAutoFit/>
          </a:bodyPr>
          <a:lstStyle/>
          <a:p>
            <a:pPr algn="ctr"/>
            <a:r>
              <a:rPr lang="en-GB" sz="1400" dirty="0">
                <a:latin typeface="Comic Sans MS" pitchFamily="66" charset="0"/>
              </a:rPr>
              <a:t>The economy crashes!</a:t>
            </a:r>
          </a:p>
        </p:txBody>
      </p:sp>
      <p:sp>
        <p:nvSpPr>
          <p:cNvPr id="17" name="Right Arrow 16"/>
          <p:cNvSpPr/>
          <p:nvPr/>
        </p:nvSpPr>
        <p:spPr>
          <a:xfrm rot="10800000">
            <a:off x="6660232" y="4581128"/>
            <a:ext cx="875005"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p:cNvSpPr/>
          <p:nvPr/>
        </p:nvSpPr>
        <p:spPr>
          <a:xfrm rot="10800000">
            <a:off x="4067944" y="4509120"/>
            <a:ext cx="875005"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2483768" y="548680"/>
            <a:ext cx="792088" cy="1200329"/>
          </a:xfrm>
          <a:prstGeom prst="rect">
            <a:avLst/>
          </a:prstGeom>
          <a:noFill/>
        </p:spPr>
        <p:txBody>
          <a:bodyPr wrap="square" rtlCol="0">
            <a:spAutoFit/>
          </a:bodyPr>
          <a:lstStyle/>
          <a:p>
            <a:pPr algn="ctr"/>
            <a:r>
              <a:rPr lang="en-GB" sz="7200" dirty="0"/>
              <a:t>?</a:t>
            </a:r>
            <a:endParaRPr lang="en-GB" dirty="0"/>
          </a:p>
        </p:txBody>
      </p:sp>
      <p:sp>
        <p:nvSpPr>
          <p:cNvPr id="20" name="TextBox 19"/>
          <p:cNvSpPr txBox="1"/>
          <p:nvPr/>
        </p:nvSpPr>
        <p:spPr>
          <a:xfrm>
            <a:off x="5004048" y="548680"/>
            <a:ext cx="792088" cy="1200329"/>
          </a:xfrm>
          <a:prstGeom prst="rect">
            <a:avLst/>
          </a:prstGeom>
          <a:noFill/>
        </p:spPr>
        <p:txBody>
          <a:bodyPr wrap="square" rtlCol="0">
            <a:spAutoFit/>
          </a:bodyPr>
          <a:lstStyle/>
          <a:p>
            <a:pPr algn="ctr"/>
            <a:r>
              <a:rPr lang="en-GB" sz="7200" dirty="0"/>
              <a:t>?</a:t>
            </a:r>
            <a:endParaRPr lang="en-GB" dirty="0"/>
          </a:p>
        </p:txBody>
      </p:sp>
      <p:sp>
        <p:nvSpPr>
          <p:cNvPr id="21" name="TextBox 20"/>
          <p:cNvSpPr txBox="1"/>
          <p:nvPr/>
        </p:nvSpPr>
        <p:spPr>
          <a:xfrm>
            <a:off x="7596336" y="548680"/>
            <a:ext cx="792088" cy="1200329"/>
          </a:xfrm>
          <a:prstGeom prst="rect">
            <a:avLst/>
          </a:prstGeom>
          <a:noFill/>
        </p:spPr>
        <p:txBody>
          <a:bodyPr wrap="square" rtlCol="0">
            <a:spAutoFit/>
          </a:bodyPr>
          <a:lstStyle/>
          <a:p>
            <a:pPr algn="ctr"/>
            <a:r>
              <a:rPr lang="en-GB" sz="7200" dirty="0"/>
              <a:t>?</a:t>
            </a:r>
            <a:endParaRPr lang="en-GB" dirty="0"/>
          </a:p>
        </p:txBody>
      </p:sp>
      <p:sp>
        <p:nvSpPr>
          <p:cNvPr id="22" name="TextBox 21"/>
          <p:cNvSpPr txBox="1"/>
          <p:nvPr/>
        </p:nvSpPr>
        <p:spPr>
          <a:xfrm>
            <a:off x="7668344" y="3429000"/>
            <a:ext cx="792088" cy="1200329"/>
          </a:xfrm>
          <a:prstGeom prst="rect">
            <a:avLst/>
          </a:prstGeom>
          <a:noFill/>
        </p:spPr>
        <p:txBody>
          <a:bodyPr wrap="square" rtlCol="0">
            <a:spAutoFit/>
          </a:bodyPr>
          <a:lstStyle/>
          <a:p>
            <a:pPr algn="ctr"/>
            <a:r>
              <a:rPr lang="en-GB" sz="7200" dirty="0"/>
              <a:t>?</a:t>
            </a:r>
            <a:endParaRPr lang="en-GB" dirty="0"/>
          </a:p>
        </p:txBody>
      </p:sp>
      <p:sp>
        <p:nvSpPr>
          <p:cNvPr id="23" name="TextBox 22"/>
          <p:cNvSpPr txBox="1"/>
          <p:nvPr/>
        </p:nvSpPr>
        <p:spPr>
          <a:xfrm>
            <a:off x="5292080" y="3429000"/>
            <a:ext cx="792088" cy="1200329"/>
          </a:xfrm>
          <a:prstGeom prst="rect">
            <a:avLst/>
          </a:prstGeom>
          <a:noFill/>
        </p:spPr>
        <p:txBody>
          <a:bodyPr wrap="square" rtlCol="0">
            <a:spAutoFit/>
          </a:bodyPr>
          <a:lstStyle/>
          <a:p>
            <a:pPr algn="ctr"/>
            <a:r>
              <a:rPr lang="en-GB" sz="7200" dirty="0"/>
              <a:t>?</a:t>
            </a:r>
            <a:endParaRPr lang="en-GB" dirty="0"/>
          </a:p>
        </p:txBody>
      </p:sp>
      <p:sp>
        <p:nvSpPr>
          <p:cNvPr id="26" name="TextBox 25"/>
          <p:cNvSpPr txBox="1"/>
          <p:nvPr/>
        </p:nvSpPr>
        <p:spPr>
          <a:xfrm>
            <a:off x="2195736" y="5733256"/>
            <a:ext cx="6948264" cy="1015663"/>
          </a:xfrm>
          <a:prstGeom prst="rect">
            <a:avLst/>
          </a:prstGeom>
          <a:noFill/>
        </p:spPr>
        <p:txBody>
          <a:bodyPr wrap="square" rtlCol="0">
            <a:spAutoFit/>
          </a:bodyPr>
          <a:lstStyle/>
          <a:p>
            <a:r>
              <a:rPr lang="en-GB" sz="2000" b="1" u="sng" dirty="0" smtClean="0">
                <a:latin typeface="Comic Sans MS" pitchFamily="66" charset="0"/>
              </a:rPr>
              <a:t>Stretch:</a:t>
            </a:r>
            <a:endParaRPr lang="en-GB" sz="2000" b="1" u="sng" dirty="0">
              <a:latin typeface="Comic Sans MS" pitchFamily="66" charset="0"/>
            </a:endParaRPr>
          </a:p>
          <a:p>
            <a:r>
              <a:rPr lang="en-GB" sz="2000" dirty="0">
                <a:latin typeface="Comic Sans MS" pitchFamily="66" charset="0"/>
              </a:rPr>
              <a:t>Can you write an explanation to show how hyper-inflation occurred?</a:t>
            </a:r>
          </a:p>
        </p:txBody>
      </p:sp>
      <p:sp>
        <p:nvSpPr>
          <p:cNvPr id="6" name="Rectangle 5"/>
          <p:cNvSpPr/>
          <p:nvPr/>
        </p:nvSpPr>
        <p:spPr>
          <a:xfrm>
            <a:off x="0" y="2492896"/>
            <a:ext cx="2195736" cy="3096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0" y="2492896"/>
            <a:ext cx="2195736" cy="3046988"/>
          </a:xfrm>
          <a:prstGeom prst="rect">
            <a:avLst/>
          </a:prstGeom>
          <a:noFill/>
        </p:spPr>
        <p:txBody>
          <a:bodyPr wrap="square" rtlCol="0">
            <a:spAutoFit/>
          </a:bodyPr>
          <a:lstStyle/>
          <a:p>
            <a:r>
              <a:rPr lang="en-GB" sz="2400" b="1" u="sng" dirty="0">
                <a:solidFill>
                  <a:srgbClr val="FFFF00"/>
                </a:solidFill>
                <a:latin typeface="Comic Sans MS" panose="030F0702030302020204" pitchFamily="66" charset="0"/>
              </a:rPr>
              <a:t>Think about:</a:t>
            </a:r>
            <a:r>
              <a:rPr lang="en-GB" sz="2400" dirty="0">
                <a:solidFill>
                  <a:srgbClr val="FFFF00"/>
                </a:solidFill>
                <a:latin typeface="Comic Sans MS" panose="030F0702030302020204" pitchFamily="66" charset="0"/>
              </a:rPr>
              <a:t/>
            </a:r>
            <a:br>
              <a:rPr lang="en-GB" sz="2400" dirty="0">
                <a:solidFill>
                  <a:srgbClr val="FFFF00"/>
                </a:solidFill>
                <a:latin typeface="Comic Sans MS" panose="030F0702030302020204" pitchFamily="66" charset="0"/>
              </a:rPr>
            </a:br>
            <a:endParaRPr lang="en-GB" sz="2400" dirty="0">
              <a:solidFill>
                <a:srgbClr val="FFFF00"/>
              </a:solidFill>
              <a:latin typeface="Comic Sans MS" panose="030F0702030302020204" pitchFamily="66" charset="0"/>
            </a:endParaRPr>
          </a:p>
          <a:p>
            <a:pPr marL="285750" indent="-285750">
              <a:buFont typeface="Arial" panose="020B0604020202020204" pitchFamily="34" charset="0"/>
              <a:buChar char="•"/>
            </a:pPr>
            <a:r>
              <a:rPr lang="en-GB" sz="2400" dirty="0">
                <a:solidFill>
                  <a:srgbClr val="FFFF00"/>
                </a:solidFill>
                <a:latin typeface="Comic Sans MS" panose="030F0702030302020204" pitchFamily="66" charset="0"/>
              </a:rPr>
              <a:t>Invasion of the Ruhr</a:t>
            </a:r>
          </a:p>
          <a:p>
            <a:pPr marL="285750" indent="-285750">
              <a:buFont typeface="Arial" panose="020B0604020202020204" pitchFamily="34" charset="0"/>
              <a:buChar char="•"/>
            </a:pPr>
            <a:r>
              <a:rPr lang="en-GB" sz="2400" dirty="0">
                <a:solidFill>
                  <a:srgbClr val="FFFF00"/>
                </a:solidFill>
                <a:latin typeface="Comic Sans MS" panose="030F0702030302020204" pitchFamily="66" charset="0"/>
              </a:rPr>
              <a:t>Strikes</a:t>
            </a:r>
          </a:p>
          <a:p>
            <a:pPr marL="285750" indent="-285750">
              <a:buFont typeface="Arial" panose="020B0604020202020204" pitchFamily="34" charset="0"/>
              <a:buChar char="•"/>
            </a:pPr>
            <a:r>
              <a:rPr lang="en-GB" sz="2400" dirty="0">
                <a:solidFill>
                  <a:srgbClr val="FFFF00"/>
                </a:solidFill>
                <a:latin typeface="Comic Sans MS" panose="030F0702030302020204" pitchFamily="66" charset="0"/>
              </a:rPr>
              <a:t>Printing money</a:t>
            </a:r>
          </a:p>
          <a:p>
            <a:pPr marL="285750" indent="-285750">
              <a:buFont typeface="Arial" panose="020B0604020202020204" pitchFamily="34" charset="0"/>
              <a:buChar char="•"/>
            </a:pPr>
            <a:r>
              <a:rPr lang="en-GB" sz="2400" dirty="0">
                <a:solidFill>
                  <a:srgbClr val="FFFF00"/>
                </a:solidFill>
                <a:latin typeface="Comic Sans MS" panose="030F0702030302020204" pitchFamily="66" charset="0"/>
              </a:rPr>
              <a:t>Prices</a:t>
            </a:r>
          </a:p>
        </p:txBody>
      </p:sp>
    </p:spTree>
    <p:extLst>
      <p:ext uri="{BB962C8B-B14F-4D97-AF65-F5344CB8AC3E}">
        <p14:creationId xmlns:p14="http://schemas.microsoft.com/office/powerpoint/2010/main" xmlns="" val="24227095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Explosion 2 24"/>
          <p:cNvSpPr/>
          <p:nvPr/>
        </p:nvSpPr>
        <p:spPr>
          <a:xfrm>
            <a:off x="2339752" y="3933056"/>
            <a:ext cx="1872208" cy="1412776"/>
          </a:xfrm>
          <a:prstGeom prst="irregularSeal2">
            <a:avLst/>
          </a:prstGeom>
          <a:solidFill>
            <a:srgbClr val="FFFF99"/>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WordArt 5"/>
          <p:cNvSpPr>
            <a:spLocks noChangeArrowheads="1" noChangeShapeType="1" noTextEdit="1"/>
          </p:cNvSpPr>
          <p:nvPr/>
        </p:nvSpPr>
        <p:spPr bwMode="auto">
          <a:xfrm>
            <a:off x="0" y="0"/>
            <a:ext cx="1584871" cy="936402"/>
          </a:xfrm>
          <a:prstGeom prst="rect">
            <a:avLst/>
          </a:prstGeom>
        </p:spPr>
        <p:txBody>
          <a:bodyPr wrap="none" fromWordArt="1">
            <a:prstTxWarp prst="textSlantUp">
              <a:avLst>
                <a:gd name="adj" fmla="val 55556"/>
              </a:avLst>
            </a:prstTxWarp>
          </a:bodyPr>
          <a:lstStyle/>
          <a:p>
            <a:pPr algn="ctr"/>
            <a:r>
              <a:rPr lang="en-GB" sz="3600" kern="10" dirty="0" smtClean="0">
                <a:ln w="38100">
                  <a:solidFill>
                    <a:srgbClr val="000000"/>
                  </a:solidFill>
                  <a:round/>
                  <a:headEnd/>
                  <a:tailEnd/>
                </a:ln>
                <a:solidFill>
                  <a:schemeClr val="bg1"/>
                </a:solidFill>
                <a:latin typeface="Arial Black"/>
              </a:rPr>
              <a:t>Task6</a:t>
            </a:r>
            <a:endParaRPr lang="en-GB" sz="3600" kern="10" dirty="0">
              <a:ln w="38100">
                <a:solidFill>
                  <a:srgbClr val="000000"/>
                </a:solidFill>
                <a:round/>
                <a:headEnd/>
                <a:tailEnd/>
              </a:ln>
              <a:solidFill>
                <a:schemeClr val="bg1"/>
              </a:solidFill>
              <a:latin typeface="Arial Black"/>
            </a:endParaRPr>
          </a:p>
        </p:txBody>
      </p:sp>
      <p:sp>
        <p:nvSpPr>
          <p:cNvPr id="3" name="TextBox 2"/>
          <p:cNvSpPr txBox="1"/>
          <p:nvPr/>
        </p:nvSpPr>
        <p:spPr>
          <a:xfrm>
            <a:off x="1763688" y="0"/>
            <a:ext cx="7776864" cy="707886"/>
          </a:xfrm>
          <a:prstGeom prst="rect">
            <a:avLst/>
          </a:prstGeom>
          <a:noFill/>
        </p:spPr>
        <p:txBody>
          <a:bodyPr wrap="square" rtlCol="0">
            <a:spAutoFit/>
          </a:bodyPr>
          <a:lstStyle/>
          <a:p>
            <a:r>
              <a:rPr lang="en-GB" sz="2000" dirty="0">
                <a:latin typeface="Comic Sans MS" pitchFamily="66" charset="0"/>
              </a:rPr>
              <a:t>Create a flow- diagram adding pictures to show how Germany came to suffer hyper- inflation.</a:t>
            </a:r>
          </a:p>
        </p:txBody>
      </p:sp>
      <p:pic>
        <p:nvPicPr>
          <p:cNvPr id="7171" name="Picture 3" descr="C:\Users\Bell\AppData\Local\Microsoft\Windows\Temporary Internet Files\Content.IE5\XR187U27\MC900431603[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836712"/>
            <a:ext cx="914286" cy="914286"/>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0" y="1628800"/>
            <a:ext cx="1368152" cy="646331"/>
          </a:xfrm>
          <a:prstGeom prst="rect">
            <a:avLst/>
          </a:prstGeom>
          <a:noFill/>
        </p:spPr>
        <p:txBody>
          <a:bodyPr wrap="square" rtlCol="0">
            <a:spAutoFit/>
          </a:bodyPr>
          <a:lstStyle/>
          <a:p>
            <a:pPr algn="ctr"/>
            <a:r>
              <a:rPr lang="en-GB" sz="1200" dirty="0">
                <a:latin typeface="Comic Sans MS" pitchFamily="66" charset="0"/>
              </a:rPr>
              <a:t>Germany had to pay reparations to the allies.</a:t>
            </a:r>
          </a:p>
        </p:txBody>
      </p:sp>
      <p:sp>
        <p:nvSpPr>
          <p:cNvPr id="5" name="Right Arrow 4"/>
          <p:cNvSpPr/>
          <p:nvPr/>
        </p:nvSpPr>
        <p:spPr>
          <a:xfrm>
            <a:off x="1331640" y="1700808"/>
            <a:ext cx="875005"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3707904" y="1700808"/>
            <a:ext cx="875005"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a:off x="6228184" y="1700808"/>
            <a:ext cx="875005"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rot="5400000">
            <a:off x="7590881" y="2714375"/>
            <a:ext cx="875005"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2051720" y="1556792"/>
            <a:ext cx="1728192" cy="830997"/>
          </a:xfrm>
          <a:prstGeom prst="rect">
            <a:avLst/>
          </a:prstGeom>
          <a:noFill/>
        </p:spPr>
        <p:txBody>
          <a:bodyPr wrap="square" rtlCol="0">
            <a:spAutoFit/>
          </a:bodyPr>
          <a:lstStyle/>
          <a:p>
            <a:pPr algn="ctr"/>
            <a:r>
              <a:rPr lang="en-GB" sz="1200" dirty="0">
                <a:latin typeface="Comic Sans MS" pitchFamily="66" charset="0"/>
              </a:rPr>
              <a:t>In 1923 Germany couldn’t afford to pay so France took control of the Ruhr.</a:t>
            </a:r>
          </a:p>
        </p:txBody>
      </p:sp>
      <p:sp>
        <p:nvSpPr>
          <p:cNvPr id="12" name="TextBox 11"/>
          <p:cNvSpPr txBox="1"/>
          <p:nvPr/>
        </p:nvSpPr>
        <p:spPr>
          <a:xfrm>
            <a:off x="4572000" y="1556792"/>
            <a:ext cx="1728192" cy="1015663"/>
          </a:xfrm>
          <a:prstGeom prst="rect">
            <a:avLst/>
          </a:prstGeom>
          <a:noFill/>
        </p:spPr>
        <p:txBody>
          <a:bodyPr wrap="square" rtlCol="0">
            <a:spAutoFit/>
          </a:bodyPr>
          <a:lstStyle/>
          <a:p>
            <a:pPr algn="ctr"/>
            <a:r>
              <a:rPr lang="en-GB" sz="1200" dirty="0">
                <a:latin typeface="Comic Sans MS" pitchFamily="66" charset="0"/>
              </a:rPr>
              <a:t>The government told German workers in the Ruhr not to work for the French but to go on strike!</a:t>
            </a:r>
          </a:p>
        </p:txBody>
      </p:sp>
      <p:sp>
        <p:nvSpPr>
          <p:cNvPr id="13" name="TextBox 12"/>
          <p:cNvSpPr txBox="1"/>
          <p:nvPr/>
        </p:nvSpPr>
        <p:spPr>
          <a:xfrm>
            <a:off x="7164288" y="1628800"/>
            <a:ext cx="1728192" cy="830997"/>
          </a:xfrm>
          <a:prstGeom prst="rect">
            <a:avLst/>
          </a:prstGeom>
          <a:noFill/>
        </p:spPr>
        <p:txBody>
          <a:bodyPr wrap="square" rtlCol="0">
            <a:spAutoFit/>
          </a:bodyPr>
          <a:lstStyle/>
          <a:p>
            <a:pPr algn="ctr"/>
            <a:r>
              <a:rPr lang="en-GB" sz="1200" dirty="0">
                <a:latin typeface="Comic Sans MS" pitchFamily="66" charset="0"/>
              </a:rPr>
              <a:t>In order to pay the workers the government printed more money.</a:t>
            </a:r>
          </a:p>
        </p:txBody>
      </p:sp>
      <p:sp>
        <p:nvSpPr>
          <p:cNvPr id="14" name="TextBox 13"/>
          <p:cNvSpPr txBox="1"/>
          <p:nvPr/>
        </p:nvSpPr>
        <p:spPr>
          <a:xfrm>
            <a:off x="7415808" y="4653136"/>
            <a:ext cx="1728192" cy="276999"/>
          </a:xfrm>
          <a:prstGeom prst="rect">
            <a:avLst/>
          </a:prstGeom>
          <a:noFill/>
        </p:spPr>
        <p:txBody>
          <a:bodyPr wrap="square" rtlCol="0">
            <a:spAutoFit/>
          </a:bodyPr>
          <a:lstStyle/>
          <a:p>
            <a:pPr algn="ctr"/>
            <a:r>
              <a:rPr lang="en-GB" sz="1200" dirty="0">
                <a:latin typeface="Comic Sans MS" pitchFamily="66" charset="0"/>
              </a:rPr>
              <a:t>Prices went up.</a:t>
            </a:r>
          </a:p>
        </p:txBody>
      </p:sp>
      <p:sp>
        <p:nvSpPr>
          <p:cNvPr id="15" name="TextBox 14"/>
          <p:cNvSpPr txBox="1"/>
          <p:nvPr/>
        </p:nvSpPr>
        <p:spPr>
          <a:xfrm>
            <a:off x="4932040" y="4365104"/>
            <a:ext cx="1728192" cy="1015663"/>
          </a:xfrm>
          <a:prstGeom prst="rect">
            <a:avLst/>
          </a:prstGeom>
          <a:noFill/>
        </p:spPr>
        <p:txBody>
          <a:bodyPr wrap="square" rtlCol="0">
            <a:spAutoFit/>
          </a:bodyPr>
          <a:lstStyle/>
          <a:p>
            <a:pPr algn="ctr"/>
            <a:r>
              <a:rPr lang="en-GB" sz="1200" dirty="0">
                <a:latin typeface="Comic Sans MS" pitchFamily="66" charset="0"/>
              </a:rPr>
              <a:t>As more money was printed to meet prices, prices kept rising. This led to hyper- inflation.</a:t>
            </a:r>
          </a:p>
        </p:txBody>
      </p:sp>
      <p:sp>
        <p:nvSpPr>
          <p:cNvPr id="16" name="TextBox 15"/>
          <p:cNvSpPr txBox="1"/>
          <p:nvPr/>
        </p:nvSpPr>
        <p:spPr>
          <a:xfrm>
            <a:off x="2339752" y="4437112"/>
            <a:ext cx="1728192" cy="523220"/>
          </a:xfrm>
          <a:prstGeom prst="rect">
            <a:avLst/>
          </a:prstGeom>
          <a:noFill/>
        </p:spPr>
        <p:txBody>
          <a:bodyPr wrap="square" rtlCol="0">
            <a:spAutoFit/>
          </a:bodyPr>
          <a:lstStyle/>
          <a:p>
            <a:pPr algn="ctr"/>
            <a:r>
              <a:rPr lang="en-GB" sz="1400" dirty="0">
                <a:latin typeface="Comic Sans MS" pitchFamily="66" charset="0"/>
              </a:rPr>
              <a:t>The economy crashes!</a:t>
            </a:r>
          </a:p>
        </p:txBody>
      </p:sp>
      <p:sp>
        <p:nvSpPr>
          <p:cNvPr id="17" name="Right Arrow 16"/>
          <p:cNvSpPr/>
          <p:nvPr/>
        </p:nvSpPr>
        <p:spPr>
          <a:xfrm rot="10800000">
            <a:off x="6660232" y="4581128"/>
            <a:ext cx="875005"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p:cNvSpPr/>
          <p:nvPr/>
        </p:nvSpPr>
        <p:spPr>
          <a:xfrm rot="10800000">
            <a:off x="4067944" y="4509120"/>
            <a:ext cx="875005" cy="43204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2483768" y="548680"/>
            <a:ext cx="792088" cy="1200329"/>
          </a:xfrm>
          <a:prstGeom prst="rect">
            <a:avLst/>
          </a:prstGeom>
          <a:noFill/>
        </p:spPr>
        <p:txBody>
          <a:bodyPr wrap="square" rtlCol="0">
            <a:spAutoFit/>
          </a:bodyPr>
          <a:lstStyle/>
          <a:p>
            <a:pPr algn="ctr"/>
            <a:r>
              <a:rPr lang="en-GB" sz="7200" dirty="0"/>
              <a:t>?</a:t>
            </a:r>
            <a:endParaRPr lang="en-GB" dirty="0"/>
          </a:p>
        </p:txBody>
      </p:sp>
      <p:sp>
        <p:nvSpPr>
          <p:cNvPr id="20" name="TextBox 19"/>
          <p:cNvSpPr txBox="1"/>
          <p:nvPr/>
        </p:nvSpPr>
        <p:spPr>
          <a:xfrm>
            <a:off x="5004048" y="548680"/>
            <a:ext cx="792088" cy="1200329"/>
          </a:xfrm>
          <a:prstGeom prst="rect">
            <a:avLst/>
          </a:prstGeom>
          <a:noFill/>
        </p:spPr>
        <p:txBody>
          <a:bodyPr wrap="square" rtlCol="0">
            <a:spAutoFit/>
          </a:bodyPr>
          <a:lstStyle/>
          <a:p>
            <a:pPr algn="ctr"/>
            <a:r>
              <a:rPr lang="en-GB" sz="7200" dirty="0"/>
              <a:t>?</a:t>
            </a:r>
            <a:endParaRPr lang="en-GB" dirty="0"/>
          </a:p>
        </p:txBody>
      </p:sp>
      <p:sp>
        <p:nvSpPr>
          <p:cNvPr id="21" name="TextBox 20"/>
          <p:cNvSpPr txBox="1"/>
          <p:nvPr/>
        </p:nvSpPr>
        <p:spPr>
          <a:xfrm>
            <a:off x="7596336" y="548680"/>
            <a:ext cx="792088" cy="1200329"/>
          </a:xfrm>
          <a:prstGeom prst="rect">
            <a:avLst/>
          </a:prstGeom>
          <a:noFill/>
        </p:spPr>
        <p:txBody>
          <a:bodyPr wrap="square" rtlCol="0">
            <a:spAutoFit/>
          </a:bodyPr>
          <a:lstStyle/>
          <a:p>
            <a:pPr algn="ctr"/>
            <a:r>
              <a:rPr lang="en-GB" sz="7200" dirty="0"/>
              <a:t>?</a:t>
            </a:r>
            <a:endParaRPr lang="en-GB" dirty="0"/>
          </a:p>
        </p:txBody>
      </p:sp>
      <p:sp>
        <p:nvSpPr>
          <p:cNvPr id="22" name="TextBox 21"/>
          <p:cNvSpPr txBox="1"/>
          <p:nvPr/>
        </p:nvSpPr>
        <p:spPr>
          <a:xfrm>
            <a:off x="7668344" y="3429000"/>
            <a:ext cx="792088" cy="1200329"/>
          </a:xfrm>
          <a:prstGeom prst="rect">
            <a:avLst/>
          </a:prstGeom>
          <a:noFill/>
        </p:spPr>
        <p:txBody>
          <a:bodyPr wrap="square" rtlCol="0">
            <a:spAutoFit/>
          </a:bodyPr>
          <a:lstStyle/>
          <a:p>
            <a:pPr algn="ctr"/>
            <a:r>
              <a:rPr lang="en-GB" sz="7200" dirty="0"/>
              <a:t>?</a:t>
            </a:r>
            <a:endParaRPr lang="en-GB" dirty="0"/>
          </a:p>
        </p:txBody>
      </p:sp>
      <p:sp>
        <p:nvSpPr>
          <p:cNvPr id="23" name="TextBox 22"/>
          <p:cNvSpPr txBox="1"/>
          <p:nvPr/>
        </p:nvSpPr>
        <p:spPr>
          <a:xfrm>
            <a:off x="5292080" y="3429000"/>
            <a:ext cx="792088" cy="1200329"/>
          </a:xfrm>
          <a:prstGeom prst="rect">
            <a:avLst/>
          </a:prstGeom>
          <a:noFill/>
        </p:spPr>
        <p:txBody>
          <a:bodyPr wrap="square" rtlCol="0">
            <a:spAutoFit/>
          </a:bodyPr>
          <a:lstStyle/>
          <a:p>
            <a:pPr algn="ctr"/>
            <a:r>
              <a:rPr lang="en-GB" sz="7200" dirty="0"/>
              <a:t>?</a:t>
            </a:r>
            <a:endParaRPr lang="en-GB" dirty="0"/>
          </a:p>
        </p:txBody>
      </p:sp>
    </p:spTree>
    <p:extLst>
      <p:ext uri="{BB962C8B-B14F-4D97-AF65-F5344CB8AC3E}">
        <p14:creationId xmlns:p14="http://schemas.microsoft.com/office/powerpoint/2010/main" xmlns="" val="167479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2844" y="642918"/>
            <a:ext cx="8712968" cy="475252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359024" y="785794"/>
            <a:ext cx="8784976" cy="1384995"/>
          </a:xfrm>
          <a:prstGeom prst="rect">
            <a:avLst/>
          </a:prstGeom>
          <a:noFill/>
        </p:spPr>
        <p:txBody>
          <a:bodyPr wrap="square" rtlCol="0">
            <a:spAutoFit/>
          </a:bodyPr>
          <a:lstStyle/>
          <a:p>
            <a:r>
              <a:rPr lang="en-GB" sz="2800" b="1" u="sng" dirty="0">
                <a:latin typeface="Comic Sans MS" panose="030F0702030302020204" pitchFamily="66" charset="0"/>
              </a:rPr>
              <a:t>Write an account of how the Treaty of Versailles caused problems for Germany </a:t>
            </a:r>
          </a:p>
          <a:p>
            <a:r>
              <a:rPr lang="en-GB" sz="2800" b="1" dirty="0">
                <a:latin typeface="Comic Sans MS" panose="030F0702030302020204" pitchFamily="66" charset="0"/>
              </a:rPr>
              <a:t>(8 marks)</a:t>
            </a:r>
          </a:p>
        </p:txBody>
      </p:sp>
      <p:sp>
        <p:nvSpPr>
          <p:cNvPr id="3" name="TextBox 2"/>
          <p:cNvSpPr txBox="1"/>
          <p:nvPr/>
        </p:nvSpPr>
        <p:spPr>
          <a:xfrm>
            <a:off x="215516" y="5733256"/>
            <a:ext cx="8712968" cy="830997"/>
          </a:xfrm>
          <a:prstGeom prst="rect">
            <a:avLst/>
          </a:prstGeom>
          <a:noFill/>
        </p:spPr>
        <p:txBody>
          <a:bodyPr wrap="square" rtlCol="0">
            <a:spAutoFit/>
          </a:bodyPr>
          <a:lstStyle/>
          <a:p>
            <a:r>
              <a:rPr lang="en-GB" sz="2400" dirty="0">
                <a:latin typeface="Comic Sans MS" panose="030F0702030302020204" pitchFamily="66" charset="0"/>
              </a:rPr>
              <a:t>If needed use the timeline at the bottom of pages 18 and 19 to help </a:t>
            </a:r>
            <a:r>
              <a:rPr lang="en-GB" sz="2400" dirty="0" smtClean="0">
                <a:latin typeface="Comic Sans MS" panose="030F0702030302020204" pitchFamily="66" charset="0"/>
              </a:rPr>
              <a:t>you.</a:t>
            </a:r>
            <a:endParaRPr lang="en-GB" sz="2400" dirty="0">
              <a:latin typeface="Comic Sans MS" panose="030F0702030302020204" pitchFamily="66" charset="0"/>
            </a:endParaRPr>
          </a:p>
        </p:txBody>
      </p:sp>
      <p:sp>
        <p:nvSpPr>
          <p:cNvPr id="4" name="TextBox 3"/>
          <p:cNvSpPr txBox="1"/>
          <p:nvPr/>
        </p:nvSpPr>
        <p:spPr>
          <a:xfrm>
            <a:off x="359532" y="2204864"/>
            <a:ext cx="8568952" cy="2246769"/>
          </a:xfrm>
          <a:prstGeom prst="rect">
            <a:avLst/>
          </a:prstGeom>
          <a:noFill/>
        </p:spPr>
        <p:txBody>
          <a:bodyPr wrap="square" rtlCol="0">
            <a:spAutoFit/>
          </a:bodyPr>
          <a:lstStyle/>
          <a:p>
            <a:r>
              <a:rPr lang="en-GB" sz="2800" b="1" u="sng" dirty="0">
                <a:solidFill>
                  <a:srgbClr val="FF0000"/>
                </a:solidFill>
                <a:latin typeface="Comic Sans MS" panose="030F0702030302020204" pitchFamily="66" charset="0"/>
              </a:rPr>
              <a:t>Advice:</a:t>
            </a:r>
          </a:p>
          <a:p>
            <a:endParaRPr lang="en-GB" sz="2800" b="1" u="sng" dirty="0">
              <a:solidFill>
                <a:srgbClr val="FF0000"/>
              </a:solidFill>
              <a:latin typeface="Comic Sans MS" panose="030F0702030302020204" pitchFamily="66" charset="0"/>
            </a:endParaRPr>
          </a:p>
          <a:p>
            <a:pPr marL="457200" indent="-457200">
              <a:buFont typeface="Arial" panose="020B0604020202020204" pitchFamily="34" charset="0"/>
              <a:buChar char="•"/>
            </a:pPr>
            <a:r>
              <a:rPr lang="en-GB" sz="2800" dirty="0">
                <a:latin typeface="Comic Sans MS" panose="030F0702030302020204" pitchFamily="66" charset="0"/>
              </a:rPr>
              <a:t>Write chronologically.</a:t>
            </a:r>
          </a:p>
          <a:p>
            <a:pPr marL="457200" indent="-457200">
              <a:buFont typeface="Arial" panose="020B0604020202020204" pitchFamily="34" charset="0"/>
              <a:buChar char="•"/>
            </a:pPr>
            <a:r>
              <a:rPr lang="en-GB" sz="2800" dirty="0">
                <a:latin typeface="Comic Sans MS" panose="030F0702030302020204" pitchFamily="66" charset="0"/>
              </a:rPr>
              <a:t>Identify and Explain.</a:t>
            </a:r>
          </a:p>
          <a:p>
            <a:pPr marL="457200" indent="-457200">
              <a:buFont typeface="Arial" panose="020B0604020202020204" pitchFamily="34" charset="0"/>
              <a:buChar char="•"/>
            </a:pPr>
            <a:r>
              <a:rPr lang="en-GB" sz="2800" dirty="0" smtClean="0">
                <a:latin typeface="Comic Sans MS" panose="030F0702030302020204" pitchFamily="66" charset="0"/>
              </a:rPr>
              <a:t>2/3 </a:t>
            </a:r>
            <a:r>
              <a:rPr lang="en-GB" sz="2800" dirty="0">
                <a:latin typeface="Comic Sans MS" panose="030F0702030302020204" pitchFamily="66" charset="0"/>
              </a:rPr>
              <a:t>paragraphs.</a:t>
            </a:r>
          </a:p>
        </p:txBody>
      </p:sp>
      <p:pic>
        <p:nvPicPr>
          <p:cNvPr id="6" name="Picture 5"/>
          <p:cNvPicPr/>
          <p:nvPr/>
        </p:nvPicPr>
        <p:blipFill>
          <a:blip r:embed="rId2">
            <a:lum bright="20000" contrast="40000"/>
          </a:blip>
          <a:srcRect/>
          <a:stretch>
            <a:fillRect/>
          </a:stretch>
        </p:blipFill>
        <p:spPr bwMode="auto">
          <a:xfrm>
            <a:off x="5984807" y="1857119"/>
            <a:ext cx="3024336" cy="3672408"/>
          </a:xfrm>
          <a:prstGeom prst="rect">
            <a:avLst/>
          </a:prstGeom>
          <a:noFill/>
          <a:ln w="9525">
            <a:noFill/>
            <a:miter lim="800000"/>
            <a:headEnd/>
            <a:tailEnd/>
          </a:ln>
        </p:spPr>
      </p:pic>
      <p:sp>
        <p:nvSpPr>
          <p:cNvPr id="7" name="WordArt 5"/>
          <p:cNvSpPr>
            <a:spLocks noChangeArrowheads="1" noChangeShapeType="1" noTextEdit="1"/>
          </p:cNvSpPr>
          <p:nvPr/>
        </p:nvSpPr>
        <p:spPr bwMode="auto">
          <a:xfrm>
            <a:off x="1" y="0"/>
            <a:ext cx="1428728" cy="714356"/>
          </a:xfrm>
          <a:prstGeom prst="rect">
            <a:avLst/>
          </a:prstGeom>
        </p:spPr>
        <p:txBody>
          <a:bodyPr wrap="none" fromWordArt="1">
            <a:prstTxWarp prst="textSlantUp">
              <a:avLst>
                <a:gd name="adj" fmla="val 55556"/>
              </a:avLst>
            </a:prstTxWarp>
          </a:bodyPr>
          <a:lstStyle/>
          <a:p>
            <a:pPr algn="ctr"/>
            <a:r>
              <a:rPr lang="en-GB" sz="3600" kern="10" dirty="0" smtClean="0">
                <a:ln w="38100">
                  <a:solidFill>
                    <a:srgbClr val="000000"/>
                  </a:solidFill>
                  <a:round/>
                  <a:headEnd/>
                  <a:tailEnd/>
                </a:ln>
                <a:solidFill>
                  <a:schemeClr val="bg1"/>
                </a:solidFill>
                <a:latin typeface="Arial Black"/>
              </a:rPr>
              <a:t>Task7</a:t>
            </a:r>
            <a:endParaRPr lang="en-GB" sz="3600" kern="10" dirty="0">
              <a:ln w="38100">
                <a:solidFill>
                  <a:srgbClr val="000000"/>
                </a:solidFill>
                <a:round/>
                <a:headEnd/>
                <a:tailEnd/>
              </a:ln>
              <a:solidFill>
                <a:schemeClr val="bg1"/>
              </a:solidFill>
              <a:latin typeface="Arial Black"/>
            </a:endParaRPr>
          </a:p>
        </p:txBody>
      </p:sp>
    </p:spTree>
    <p:extLst>
      <p:ext uri="{BB962C8B-B14F-4D97-AF65-F5344CB8AC3E}">
        <p14:creationId xmlns:p14="http://schemas.microsoft.com/office/powerpoint/2010/main" xmlns="" val="1282631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1653" y="94609"/>
            <a:ext cx="8710827" cy="1384995"/>
          </a:xfrm>
          <a:prstGeom prst="rect">
            <a:avLst/>
          </a:prstGeom>
          <a:noFill/>
        </p:spPr>
        <p:txBody>
          <a:bodyPr wrap="square" rtlCol="0">
            <a:spAutoFit/>
          </a:bodyPr>
          <a:lstStyle/>
          <a:p>
            <a:pPr algn="ctr"/>
            <a:r>
              <a:rPr lang="en-GB" sz="2800" b="1" u="sng" dirty="0">
                <a:latin typeface="Comic Sans MS" panose="030F0702030302020204" pitchFamily="66" charset="0"/>
              </a:rPr>
              <a:t>Learning Intent: What was  the impact of the Treaty of Versailles of Germany?</a:t>
            </a:r>
          </a:p>
          <a:p>
            <a:pPr algn="ctr"/>
            <a:endParaRPr lang="en-GB" sz="2800" b="1" u="sng" dirty="0">
              <a:latin typeface="Comic Sans MS" panose="030F0702030302020204" pitchFamily="66" charset="0"/>
            </a:endParaRPr>
          </a:p>
        </p:txBody>
      </p:sp>
      <p:sp>
        <p:nvSpPr>
          <p:cNvPr id="10" name="Rectangle: Rounded Corners 7">
            <a:extLst>
              <a:ext uri="{FF2B5EF4-FFF2-40B4-BE49-F238E27FC236}">
                <a16:creationId xmlns:a16="http://schemas.microsoft.com/office/drawing/2014/main" xmlns="" id="{FDB74C1B-5C5F-4F13-9351-59FECB8CB525}"/>
              </a:ext>
            </a:extLst>
          </p:cNvPr>
          <p:cNvSpPr/>
          <p:nvPr/>
        </p:nvSpPr>
        <p:spPr>
          <a:xfrm>
            <a:off x="292794" y="1745869"/>
            <a:ext cx="8496944" cy="1671313"/>
          </a:xfrm>
          <a:prstGeom prst="roundRect">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xmlns="" id="{F5C96B53-A8D8-413F-91F2-89FD3AE9D9CB}"/>
              </a:ext>
            </a:extLst>
          </p:cNvPr>
          <p:cNvSpPr/>
          <p:nvPr/>
        </p:nvSpPr>
        <p:spPr>
          <a:xfrm>
            <a:off x="436810" y="1874221"/>
            <a:ext cx="8327268" cy="1384995"/>
          </a:xfrm>
          <a:prstGeom prst="rect">
            <a:avLst/>
          </a:prstGeom>
        </p:spPr>
        <p:txBody>
          <a:bodyPr wrap="square">
            <a:spAutoFit/>
          </a:bodyPr>
          <a:lstStyle/>
          <a:p>
            <a:pPr eaLnBrk="1" fontAlgn="auto" hangingPunct="1">
              <a:spcBef>
                <a:spcPts val="0"/>
              </a:spcBef>
              <a:spcAft>
                <a:spcPts val="0"/>
              </a:spcAft>
              <a:defRPr/>
            </a:pPr>
            <a:r>
              <a:rPr lang="en-GB" sz="2000" b="1" u="sng" dirty="0">
                <a:latin typeface="Comic Sans MS" pitchFamily="66" charset="0"/>
                <a:cs typeface="Arial" charset="0"/>
              </a:rPr>
              <a:t>SIMPLE (3-4):</a:t>
            </a:r>
          </a:p>
          <a:p>
            <a:pPr eaLnBrk="1" fontAlgn="auto" hangingPunct="1">
              <a:spcBef>
                <a:spcPts val="0"/>
              </a:spcBef>
              <a:spcAft>
                <a:spcPts val="0"/>
              </a:spcAft>
              <a:defRPr/>
            </a:pPr>
            <a:endParaRPr lang="en-GB" sz="2000" b="1" dirty="0">
              <a:latin typeface="Comic Sans MS" pitchFamily="66" charset="0"/>
              <a:cs typeface="Arial" charset="0"/>
            </a:endParaRPr>
          </a:p>
          <a:p>
            <a:pPr marL="342900" indent="-342900">
              <a:spcBef>
                <a:spcPct val="20000"/>
              </a:spcBef>
              <a:buFontTx/>
              <a:buChar char="•"/>
            </a:pPr>
            <a:r>
              <a:rPr lang="en-GB" sz="2000" dirty="0">
                <a:latin typeface="Comic Sans MS" pitchFamily="66" charset="0"/>
              </a:rPr>
              <a:t>To </a:t>
            </a:r>
            <a:r>
              <a:rPr lang="en-GB" sz="2000" dirty="0">
                <a:solidFill>
                  <a:srgbClr val="FF0000"/>
                </a:solidFill>
                <a:latin typeface="Comic Sans MS" pitchFamily="66" charset="0"/>
              </a:rPr>
              <a:t>describe</a:t>
            </a:r>
            <a:r>
              <a:rPr lang="en-GB" sz="2000" dirty="0">
                <a:latin typeface="Comic Sans MS" pitchFamily="66" charset="0"/>
              </a:rPr>
              <a:t> how the Treaty of Versailles impacted upon Germany. </a:t>
            </a:r>
          </a:p>
        </p:txBody>
      </p:sp>
      <p:sp>
        <p:nvSpPr>
          <p:cNvPr id="12" name="Rectangle: Rounded Corners 11">
            <a:extLst>
              <a:ext uri="{FF2B5EF4-FFF2-40B4-BE49-F238E27FC236}">
                <a16:creationId xmlns:a16="http://schemas.microsoft.com/office/drawing/2014/main" xmlns="" id="{3960D69B-F00E-4D35-80E7-9E2479F77B35}"/>
              </a:ext>
            </a:extLst>
          </p:cNvPr>
          <p:cNvSpPr/>
          <p:nvPr/>
        </p:nvSpPr>
        <p:spPr>
          <a:xfrm>
            <a:off x="181653" y="3643978"/>
            <a:ext cx="3960440" cy="3025382"/>
          </a:xfrm>
          <a:prstGeom prst="roundRect">
            <a:avLst/>
          </a:prstGeom>
          <a:solidFill>
            <a:srgbClr val="FFCCFF"/>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xmlns="" id="{4D5F48EE-8D6C-4F57-B286-9B6814259CE6}"/>
              </a:ext>
            </a:extLst>
          </p:cNvPr>
          <p:cNvSpPr/>
          <p:nvPr/>
        </p:nvSpPr>
        <p:spPr>
          <a:xfrm>
            <a:off x="323528" y="3788081"/>
            <a:ext cx="3600400" cy="2215991"/>
          </a:xfrm>
          <a:prstGeom prst="rect">
            <a:avLst/>
          </a:prstGeom>
        </p:spPr>
        <p:txBody>
          <a:bodyPr wrap="square">
            <a:spAutoFit/>
          </a:bodyPr>
          <a:lstStyle/>
          <a:p>
            <a:pPr eaLnBrk="1" fontAlgn="auto" hangingPunct="1">
              <a:spcBef>
                <a:spcPts val="0"/>
              </a:spcBef>
              <a:spcAft>
                <a:spcPts val="0"/>
              </a:spcAft>
              <a:defRPr/>
            </a:pPr>
            <a:r>
              <a:rPr lang="en-GB" sz="2000" b="1" u="sng" dirty="0">
                <a:latin typeface="Comic Sans MS" pitchFamily="66" charset="0"/>
                <a:cs typeface="Arial" charset="0"/>
              </a:rPr>
              <a:t>DEVELOPED (5-6):</a:t>
            </a:r>
          </a:p>
          <a:p>
            <a:pPr eaLnBrk="1" fontAlgn="auto" hangingPunct="1">
              <a:spcBef>
                <a:spcPts val="0"/>
              </a:spcBef>
              <a:spcAft>
                <a:spcPts val="0"/>
              </a:spcAft>
              <a:defRPr/>
            </a:pPr>
            <a:endParaRPr lang="en-GB" b="1" dirty="0">
              <a:latin typeface="Comic Sans MS" pitchFamily="66" charset="0"/>
              <a:cs typeface="Arial" charset="0"/>
            </a:endParaRPr>
          </a:p>
          <a:p>
            <a:pPr marL="342900" indent="-342900">
              <a:buFont typeface="Arial" panose="020B0604020202020204" pitchFamily="34" charset="0"/>
              <a:buChar char="•"/>
              <a:defRPr/>
            </a:pPr>
            <a:r>
              <a:rPr lang="en-GB" sz="2000" dirty="0">
                <a:latin typeface="Comic Sans MS" pitchFamily="66" charset="0"/>
              </a:rPr>
              <a:t>You will be able to </a:t>
            </a:r>
            <a:r>
              <a:rPr lang="en-GB" sz="2000" dirty="0">
                <a:solidFill>
                  <a:srgbClr val="FF0000"/>
                </a:solidFill>
                <a:latin typeface="Comic Sans MS" pitchFamily="66" charset="0"/>
              </a:rPr>
              <a:t>explain</a:t>
            </a:r>
            <a:r>
              <a:rPr lang="en-GB" sz="2000" dirty="0">
                <a:latin typeface="Comic Sans MS" pitchFamily="66" charset="0"/>
              </a:rPr>
              <a:t> at least </a:t>
            </a:r>
            <a:r>
              <a:rPr lang="en-GB" sz="2000" dirty="0">
                <a:solidFill>
                  <a:srgbClr val="FF0000"/>
                </a:solidFill>
                <a:latin typeface="Comic Sans MS" pitchFamily="66" charset="0"/>
              </a:rPr>
              <a:t>one </a:t>
            </a:r>
            <a:r>
              <a:rPr lang="en-GB" sz="2000" dirty="0">
                <a:latin typeface="Comic Sans MS" pitchFamily="66" charset="0"/>
              </a:rPr>
              <a:t>reason the Treaty of Versailles had a negative impact on Germany</a:t>
            </a:r>
          </a:p>
        </p:txBody>
      </p:sp>
      <p:sp>
        <p:nvSpPr>
          <p:cNvPr id="14" name="Rectangle: Rounded Corners 12">
            <a:extLst>
              <a:ext uri="{FF2B5EF4-FFF2-40B4-BE49-F238E27FC236}">
                <a16:creationId xmlns:a16="http://schemas.microsoft.com/office/drawing/2014/main" xmlns="" id="{3CC3EF98-A632-4521-80B8-D7C88487F9E0}"/>
              </a:ext>
            </a:extLst>
          </p:cNvPr>
          <p:cNvSpPr/>
          <p:nvPr/>
        </p:nvSpPr>
        <p:spPr>
          <a:xfrm>
            <a:off x="4572000" y="3676452"/>
            <a:ext cx="4222812" cy="3040714"/>
          </a:xfrm>
          <a:prstGeom prst="roundRect">
            <a:avLst/>
          </a:prstGeom>
          <a:solidFill>
            <a:schemeClr val="accent5">
              <a:lumMod val="40000"/>
              <a:lumOff val="6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xmlns="" id="{33B62783-E05D-403A-8C9A-906CB5E014E4}"/>
              </a:ext>
            </a:extLst>
          </p:cNvPr>
          <p:cNvSpPr/>
          <p:nvPr/>
        </p:nvSpPr>
        <p:spPr>
          <a:xfrm>
            <a:off x="4978388" y="3824066"/>
            <a:ext cx="3600400" cy="2893100"/>
          </a:xfrm>
          <a:prstGeom prst="rect">
            <a:avLst/>
          </a:prstGeom>
        </p:spPr>
        <p:txBody>
          <a:bodyPr wrap="square">
            <a:spAutoFit/>
          </a:bodyPr>
          <a:lstStyle/>
          <a:p>
            <a:pPr eaLnBrk="1" fontAlgn="auto" hangingPunct="1">
              <a:spcBef>
                <a:spcPts val="0"/>
              </a:spcBef>
              <a:spcAft>
                <a:spcPts val="0"/>
              </a:spcAft>
              <a:defRPr/>
            </a:pPr>
            <a:r>
              <a:rPr lang="en-GB" sz="2000" b="1" u="sng" dirty="0">
                <a:latin typeface="Comic Sans MS" pitchFamily="66" charset="0"/>
                <a:cs typeface="Arial" charset="0"/>
              </a:rPr>
              <a:t>COMPLEX (7+):</a:t>
            </a:r>
          </a:p>
          <a:p>
            <a:pPr eaLnBrk="1" fontAlgn="auto" hangingPunct="1">
              <a:spcBef>
                <a:spcPts val="0"/>
              </a:spcBef>
              <a:spcAft>
                <a:spcPts val="0"/>
              </a:spcAft>
              <a:defRPr/>
            </a:pPr>
            <a:endParaRPr lang="en-GB" b="1" dirty="0">
              <a:latin typeface="Comic Sans MS" pitchFamily="66" charset="0"/>
              <a:cs typeface="Arial" charset="0"/>
            </a:endParaRPr>
          </a:p>
          <a:p>
            <a:pPr marL="342900" indent="-342900">
              <a:spcBef>
                <a:spcPct val="20000"/>
              </a:spcBef>
              <a:buFontTx/>
              <a:buChar char="•"/>
            </a:pPr>
            <a:r>
              <a:rPr lang="en-GB" sz="2000" dirty="0">
                <a:latin typeface="Comic Sans MS" pitchFamily="66" charset="0"/>
              </a:rPr>
              <a:t>You will be able to </a:t>
            </a:r>
            <a:r>
              <a:rPr lang="en-GB" sz="2000" dirty="0">
                <a:solidFill>
                  <a:srgbClr val="FF0000"/>
                </a:solidFill>
                <a:latin typeface="Comic Sans MS" pitchFamily="66" charset="0"/>
              </a:rPr>
              <a:t>explain</a:t>
            </a:r>
            <a:r>
              <a:rPr lang="en-GB" sz="2000" dirty="0">
                <a:latin typeface="Comic Sans MS" pitchFamily="66" charset="0"/>
              </a:rPr>
              <a:t> </a:t>
            </a:r>
            <a:r>
              <a:rPr lang="en-GB" sz="2000" dirty="0">
                <a:solidFill>
                  <a:srgbClr val="FF0000"/>
                </a:solidFill>
                <a:latin typeface="Comic Sans MS" pitchFamily="66" charset="0"/>
              </a:rPr>
              <a:t>two or more </a:t>
            </a:r>
            <a:r>
              <a:rPr lang="en-GB" sz="2000" dirty="0">
                <a:latin typeface="Comic Sans MS" pitchFamily="66" charset="0"/>
              </a:rPr>
              <a:t>reasons the Treaty of Versailles had a negative impact on Germany </a:t>
            </a:r>
            <a:r>
              <a:rPr lang="en-GB" sz="2000" b="1" u="sng" dirty="0">
                <a:latin typeface="Comic Sans MS" pitchFamily="66" charset="0"/>
              </a:rPr>
              <a:t>and</a:t>
            </a:r>
            <a:r>
              <a:rPr lang="en-GB" sz="2000" dirty="0">
                <a:latin typeface="Comic Sans MS" pitchFamily="66" charset="0"/>
              </a:rPr>
              <a:t> draw </a:t>
            </a:r>
            <a:r>
              <a:rPr lang="en-GB" sz="2000" dirty="0">
                <a:solidFill>
                  <a:srgbClr val="FF0000"/>
                </a:solidFill>
                <a:latin typeface="Comic Sans MS" pitchFamily="66" charset="0"/>
              </a:rPr>
              <a:t>conclusions</a:t>
            </a:r>
            <a:r>
              <a:rPr lang="en-GB" sz="2000" dirty="0">
                <a:latin typeface="Comic Sans MS" pitchFamily="66" charset="0"/>
              </a:rPr>
              <a:t> as to </a:t>
            </a:r>
            <a:r>
              <a:rPr lang="en-GB" sz="2000" dirty="0">
                <a:solidFill>
                  <a:srgbClr val="FF0000"/>
                </a:solidFill>
                <a:latin typeface="Comic Sans MS" pitchFamily="66" charset="0"/>
              </a:rPr>
              <a:t>‘how far’</a:t>
            </a:r>
            <a:r>
              <a:rPr lang="en-GB" sz="2000" dirty="0">
                <a:latin typeface="Comic Sans MS" pitchFamily="66" charset="0"/>
              </a:rPr>
              <a:t> this was negative. </a:t>
            </a:r>
          </a:p>
        </p:txBody>
      </p:sp>
      <p:sp>
        <p:nvSpPr>
          <p:cNvPr id="3" name="Rectangle 2"/>
          <p:cNvSpPr/>
          <p:nvPr/>
        </p:nvSpPr>
        <p:spPr>
          <a:xfrm>
            <a:off x="181653" y="1306290"/>
            <a:ext cx="2896947" cy="400110"/>
          </a:xfrm>
          <a:prstGeom prst="rect">
            <a:avLst/>
          </a:prstGeom>
        </p:spPr>
        <p:txBody>
          <a:bodyPr wrap="none">
            <a:spAutoFit/>
          </a:bodyPr>
          <a:lstStyle/>
          <a:p>
            <a:pPr>
              <a:defRPr/>
            </a:pPr>
            <a:r>
              <a:rPr lang="en-GB" altLang="en-US" sz="2000" b="1" u="sng" dirty="0">
                <a:latin typeface="Comic Sans MS" panose="030F0702030302020204" pitchFamily="66" charset="0"/>
              </a:rPr>
              <a:t>SUCCESS CRITERIA:</a:t>
            </a:r>
          </a:p>
        </p:txBody>
      </p:sp>
    </p:spTree>
    <p:extLst>
      <p:ext uri="{BB962C8B-B14F-4D97-AF65-F5344CB8AC3E}">
        <p14:creationId xmlns:p14="http://schemas.microsoft.com/office/powerpoint/2010/main" xmlns="" val="1492228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www.historyonthenet.com/WW1/images/wpvd724u.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03648" y="188639"/>
            <a:ext cx="6120680" cy="36004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107504" y="3815114"/>
            <a:ext cx="8928992" cy="3139321"/>
          </a:xfrm>
          <a:prstGeom prst="rect">
            <a:avLst/>
          </a:prstGeom>
          <a:noFill/>
        </p:spPr>
        <p:txBody>
          <a:bodyPr wrap="square" rtlCol="0">
            <a:spAutoFit/>
          </a:bodyPr>
          <a:lstStyle/>
          <a:p>
            <a:r>
              <a:rPr lang="en-GB" sz="2200" dirty="0">
                <a:latin typeface="Comic Sans MS" panose="030F0702030302020204" pitchFamily="66" charset="0"/>
              </a:rPr>
              <a:t>The German’s reaction to the war was one of horror and outrage. They did not feel they had started the war nor did they feel they had lost it. The public had been unaware of the military situation at the end of the war and felt that they had just agreed a ceasefire. As such they believed their government had not been defeated and should be part of the peace talks. That their government were not represented (</a:t>
            </a:r>
            <a:r>
              <a:rPr lang="en-GB" sz="2200" b="1" u="sng" dirty="0">
                <a:solidFill>
                  <a:srgbClr val="FFFF00"/>
                </a:solidFill>
                <a:latin typeface="Comic Sans MS" panose="030F0702030302020204" pitchFamily="66" charset="0"/>
              </a:rPr>
              <a:t>Diktat</a:t>
            </a:r>
            <a:r>
              <a:rPr lang="en-GB" sz="2200" dirty="0">
                <a:latin typeface="Comic Sans MS" panose="030F0702030302020204" pitchFamily="66" charset="0"/>
              </a:rPr>
              <a:t>) and that they were forced to sign such a harsh treaty bred resentment amongst the Germans. </a:t>
            </a:r>
          </a:p>
        </p:txBody>
      </p:sp>
    </p:spTree>
    <p:extLst>
      <p:ext uri="{BB962C8B-B14F-4D97-AF65-F5344CB8AC3E}">
        <p14:creationId xmlns:p14="http://schemas.microsoft.com/office/powerpoint/2010/main" xmlns="" val="3262568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51" name="Picture 39" descr="Europe_1919_map_nolabels"/>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47664" y="1628800"/>
            <a:ext cx="5943600" cy="5032375"/>
          </a:xfrm>
          <a:prstGeom prst="rect">
            <a:avLst/>
          </a:prstGeom>
          <a:noFill/>
          <a:extLst>
            <a:ext uri="{909E8E84-426E-40DD-AFC4-6F175D3DCCD1}">
              <a14:hiddenFill xmlns:a14="http://schemas.microsoft.com/office/drawing/2010/main" xmlns="">
                <a:solidFill>
                  <a:srgbClr val="FFFFFF"/>
                </a:solidFill>
              </a14:hiddenFill>
            </a:ext>
          </a:extLst>
        </p:spPr>
      </p:pic>
      <p:sp>
        <p:nvSpPr>
          <p:cNvPr id="13318" name="Text Box 6"/>
          <p:cNvSpPr txBox="1">
            <a:spLocks noChangeArrowheads="1"/>
          </p:cNvSpPr>
          <p:nvPr/>
        </p:nvSpPr>
        <p:spPr bwMode="auto">
          <a:xfrm>
            <a:off x="6011714" y="3205188"/>
            <a:ext cx="2884487" cy="646331"/>
          </a:xfrm>
          <a:prstGeom prst="rect">
            <a:avLst/>
          </a:prstGeom>
          <a:solidFill>
            <a:schemeClr val="bg1"/>
          </a:solidFill>
          <a:ln w="9525" algn="ctr">
            <a:solidFill>
              <a:srgbClr val="FF66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GB">
                <a:solidFill>
                  <a:srgbClr val="FF0000"/>
                </a:solidFill>
                <a:latin typeface="Comic Sans MS" panose="030F0702030302020204" pitchFamily="66" charset="0"/>
              </a:rPr>
              <a:t>Germany split by the Polish Corridor</a:t>
            </a:r>
          </a:p>
        </p:txBody>
      </p:sp>
      <p:sp>
        <p:nvSpPr>
          <p:cNvPr id="13321" name="Text Box 9"/>
          <p:cNvSpPr txBox="1">
            <a:spLocks noChangeArrowheads="1"/>
          </p:cNvSpPr>
          <p:nvPr/>
        </p:nvSpPr>
        <p:spPr bwMode="auto">
          <a:xfrm>
            <a:off x="179239" y="4932388"/>
            <a:ext cx="2879725" cy="646331"/>
          </a:xfrm>
          <a:prstGeom prst="rect">
            <a:avLst/>
          </a:prstGeom>
          <a:solidFill>
            <a:schemeClr val="bg1"/>
          </a:solidFill>
          <a:ln w="9525" algn="ctr">
            <a:solidFill>
              <a:srgbClr val="FF66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GB">
                <a:solidFill>
                  <a:srgbClr val="FF0000"/>
                </a:solidFill>
                <a:latin typeface="Comic Sans MS" panose="030F0702030302020204" pitchFamily="66" charset="0"/>
              </a:rPr>
              <a:t>Alsace-Lorraine returned to France</a:t>
            </a:r>
          </a:p>
        </p:txBody>
      </p:sp>
      <p:sp>
        <p:nvSpPr>
          <p:cNvPr id="13325" name="Text Box 13"/>
          <p:cNvSpPr txBox="1">
            <a:spLocks noChangeArrowheads="1"/>
          </p:cNvSpPr>
          <p:nvPr/>
        </p:nvSpPr>
        <p:spPr bwMode="auto">
          <a:xfrm>
            <a:off x="6084739" y="5076850"/>
            <a:ext cx="2808287" cy="923330"/>
          </a:xfrm>
          <a:prstGeom prst="rect">
            <a:avLst/>
          </a:prstGeom>
          <a:solidFill>
            <a:schemeClr val="bg1"/>
          </a:solidFill>
          <a:ln w="9525" algn="ctr">
            <a:solidFill>
              <a:srgbClr val="FF66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GB">
                <a:solidFill>
                  <a:srgbClr val="FF0000"/>
                </a:solidFill>
                <a:latin typeface="Comic Sans MS" panose="030F0702030302020204" pitchFamily="66" charset="0"/>
              </a:rPr>
              <a:t>Germany was also forbidden to unite with Austria or Hungary</a:t>
            </a:r>
          </a:p>
        </p:txBody>
      </p:sp>
      <p:sp>
        <p:nvSpPr>
          <p:cNvPr id="13340" name="Line 28"/>
          <p:cNvSpPr>
            <a:spLocks noChangeShapeType="1"/>
          </p:cNvSpPr>
          <p:nvPr/>
        </p:nvSpPr>
        <p:spPr bwMode="auto">
          <a:xfrm flipV="1">
            <a:off x="3058964" y="4140225"/>
            <a:ext cx="504825" cy="792163"/>
          </a:xfrm>
          <a:prstGeom prst="line">
            <a:avLst/>
          </a:prstGeom>
          <a:noFill/>
          <a:ln w="25400">
            <a:solidFill>
              <a:srgbClr val="FF66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en-GB">
              <a:solidFill>
                <a:srgbClr val="FF0000"/>
              </a:solidFill>
              <a:latin typeface="Comic Sans MS" panose="030F0702030302020204" pitchFamily="66" charset="0"/>
            </a:endParaRPr>
          </a:p>
        </p:txBody>
      </p:sp>
      <p:sp>
        <p:nvSpPr>
          <p:cNvPr id="13342" name="Line 30"/>
          <p:cNvSpPr>
            <a:spLocks noChangeShapeType="1"/>
          </p:cNvSpPr>
          <p:nvPr/>
        </p:nvSpPr>
        <p:spPr bwMode="auto">
          <a:xfrm flipH="1" flipV="1">
            <a:off x="5292576" y="3421088"/>
            <a:ext cx="719138" cy="215900"/>
          </a:xfrm>
          <a:prstGeom prst="line">
            <a:avLst/>
          </a:prstGeom>
          <a:noFill/>
          <a:ln w="25400">
            <a:solidFill>
              <a:srgbClr val="FF66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en-GB">
              <a:solidFill>
                <a:srgbClr val="FF0000"/>
              </a:solidFill>
              <a:latin typeface="Comic Sans MS" panose="030F0702030302020204" pitchFamily="66" charset="0"/>
            </a:endParaRPr>
          </a:p>
        </p:txBody>
      </p:sp>
      <p:sp>
        <p:nvSpPr>
          <p:cNvPr id="13343" name="Line 31"/>
          <p:cNvSpPr>
            <a:spLocks noChangeShapeType="1"/>
          </p:cNvSpPr>
          <p:nvPr/>
        </p:nvSpPr>
        <p:spPr bwMode="auto">
          <a:xfrm flipH="1" flipV="1">
            <a:off x="4932214" y="4284688"/>
            <a:ext cx="1152525" cy="792162"/>
          </a:xfrm>
          <a:prstGeom prst="line">
            <a:avLst/>
          </a:prstGeom>
          <a:noFill/>
          <a:ln w="25400">
            <a:solidFill>
              <a:srgbClr val="FF66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en-GB">
              <a:solidFill>
                <a:srgbClr val="FF0000"/>
              </a:solidFill>
              <a:latin typeface="Comic Sans MS" panose="030F0702030302020204" pitchFamily="66" charset="0"/>
            </a:endParaRPr>
          </a:p>
        </p:txBody>
      </p:sp>
      <p:sp>
        <p:nvSpPr>
          <p:cNvPr id="13344" name="Line 32"/>
          <p:cNvSpPr>
            <a:spLocks noChangeShapeType="1"/>
          </p:cNvSpPr>
          <p:nvPr/>
        </p:nvSpPr>
        <p:spPr bwMode="auto">
          <a:xfrm flipH="1" flipV="1">
            <a:off x="5508476" y="4356125"/>
            <a:ext cx="576263" cy="720725"/>
          </a:xfrm>
          <a:prstGeom prst="line">
            <a:avLst/>
          </a:prstGeom>
          <a:noFill/>
          <a:ln w="25400">
            <a:solidFill>
              <a:srgbClr val="FF66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en-GB">
              <a:solidFill>
                <a:srgbClr val="FF0000"/>
              </a:solidFill>
              <a:latin typeface="Comic Sans MS" panose="030F0702030302020204" pitchFamily="66" charset="0"/>
            </a:endParaRPr>
          </a:p>
        </p:txBody>
      </p:sp>
      <p:sp>
        <p:nvSpPr>
          <p:cNvPr id="13319" name="Text Box 7"/>
          <p:cNvSpPr txBox="1">
            <a:spLocks noChangeArrowheads="1"/>
          </p:cNvSpPr>
          <p:nvPr/>
        </p:nvSpPr>
        <p:spPr bwMode="auto">
          <a:xfrm>
            <a:off x="250676" y="1908200"/>
            <a:ext cx="2665413" cy="923330"/>
          </a:xfrm>
          <a:prstGeom prst="rect">
            <a:avLst/>
          </a:prstGeom>
          <a:solidFill>
            <a:schemeClr val="bg1"/>
          </a:solidFill>
          <a:ln w="9525" algn="ctr">
            <a:solidFill>
              <a:srgbClr val="FF66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GB">
                <a:solidFill>
                  <a:srgbClr val="FF0000"/>
                </a:solidFill>
                <a:latin typeface="Comic Sans MS" panose="030F0702030302020204" pitchFamily="66" charset="0"/>
              </a:rPr>
              <a:t>Saar coalfields now under French rule for 15 years</a:t>
            </a:r>
          </a:p>
        </p:txBody>
      </p:sp>
      <p:sp>
        <p:nvSpPr>
          <p:cNvPr id="13341" name="Line 29"/>
          <p:cNvSpPr>
            <a:spLocks noChangeShapeType="1"/>
          </p:cNvSpPr>
          <p:nvPr/>
        </p:nvSpPr>
        <p:spPr bwMode="auto">
          <a:xfrm>
            <a:off x="2916089" y="3132163"/>
            <a:ext cx="792162" cy="936625"/>
          </a:xfrm>
          <a:prstGeom prst="line">
            <a:avLst/>
          </a:prstGeom>
          <a:noFill/>
          <a:ln w="25400">
            <a:solidFill>
              <a:srgbClr val="FF66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en-GB">
              <a:solidFill>
                <a:srgbClr val="FF0000"/>
              </a:solidFill>
              <a:latin typeface="Comic Sans MS" panose="030F0702030302020204" pitchFamily="66" charset="0"/>
            </a:endParaRPr>
          </a:p>
        </p:txBody>
      </p:sp>
      <p:sp>
        <p:nvSpPr>
          <p:cNvPr id="13353" name="Line 41"/>
          <p:cNvSpPr>
            <a:spLocks noChangeShapeType="1"/>
          </p:cNvSpPr>
          <p:nvPr/>
        </p:nvSpPr>
        <p:spPr bwMode="auto">
          <a:xfrm flipH="1" flipV="1">
            <a:off x="2700189" y="6037288"/>
            <a:ext cx="647700" cy="360362"/>
          </a:xfrm>
          <a:prstGeom prst="line">
            <a:avLst/>
          </a:prstGeom>
          <a:noFill/>
          <a:ln w="25400">
            <a:solidFill>
              <a:srgbClr val="FF66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en-GB">
              <a:solidFill>
                <a:srgbClr val="FF0000"/>
              </a:solidFill>
              <a:latin typeface="Comic Sans MS" panose="030F0702030302020204" pitchFamily="66" charset="0"/>
            </a:endParaRPr>
          </a:p>
        </p:txBody>
      </p:sp>
      <p:sp>
        <p:nvSpPr>
          <p:cNvPr id="13352" name="Text Box 40"/>
          <p:cNvSpPr txBox="1">
            <a:spLocks noChangeArrowheads="1"/>
          </p:cNvSpPr>
          <p:nvPr/>
        </p:nvSpPr>
        <p:spPr bwMode="auto">
          <a:xfrm>
            <a:off x="3203426" y="5869013"/>
            <a:ext cx="2520950" cy="646331"/>
          </a:xfrm>
          <a:prstGeom prst="rect">
            <a:avLst/>
          </a:prstGeom>
          <a:solidFill>
            <a:schemeClr val="bg1"/>
          </a:solidFill>
          <a:ln w="9525" algn="ctr">
            <a:solidFill>
              <a:srgbClr val="FF66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GB">
                <a:solidFill>
                  <a:srgbClr val="FF0000"/>
                </a:solidFill>
                <a:latin typeface="Comic Sans MS" panose="030F0702030302020204" pitchFamily="66" charset="0"/>
              </a:rPr>
              <a:t>African colonies taken away.</a:t>
            </a:r>
          </a:p>
        </p:txBody>
      </p:sp>
      <p:sp>
        <p:nvSpPr>
          <p:cNvPr id="13355" name="Rectangle 43"/>
          <p:cNvSpPr>
            <a:spLocks noGrp="1" noChangeArrowheads="1"/>
          </p:cNvSpPr>
          <p:nvPr>
            <p:ph type="title" idx="4294967295"/>
          </p:nvPr>
        </p:nvSpPr>
        <p:spPr>
          <a:xfrm>
            <a:off x="1979712" y="404664"/>
            <a:ext cx="6707088" cy="676275"/>
          </a:xfrm>
        </p:spPr>
        <p:txBody>
          <a:bodyPr>
            <a:normAutofit fontScale="90000"/>
          </a:bodyPr>
          <a:lstStyle/>
          <a:p>
            <a:r>
              <a:rPr lang="en-GB" sz="3600" u="sng" dirty="0">
                <a:latin typeface="Comic Sans MS" pitchFamily="66" charset="0"/>
              </a:rPr>
              <a:t>Can you remember any of the territory Germany lost?</a:t>
            </a:r>
          </a:p>
        </p:txBody>
      </p:sp>
      <p:sp>
        <p:nvSpPr>
          <p:cNvPr id="19" name="WordArt 5"/>
          <p:cNvSpPr>
            <a:spLocks noChangeArrowheads="1" noChangeShapeType="1" noTextEdit="1"/>
          </p:cNvSpPr>
          <p:nvPr/>
        </p:nvSpPr>
        <p:spPr bwMode="auto">
          <a:xfrm>
            <a:off x="210407" y="188640"/>
            <a:ext cx="1584871" cy="936402"/>
          </a:xfrm>
          <a:prstGeom prst="rect">
            <a:avLst/>
          </a:prstGeom>
        </p:spPr>
        <p:txBody>
          <a:bodyPr wrap="none" fromWordArt="1">
            <a:prstTxWarp prst="textSlantUp">
              <a:avLst>
                <a:gd name="adj" fmla="val 55556"/>
              </a:avLst>
            </a:prstTxWarp>
          </a:bodyPr>
          <a:lstStyle/>
          <a:p>
            <a:pPr algn="ctr"/>
            <a:r>
              <a:rPr lang="en-GB" sz="3600" kern="10" dirty="0">
                <a:ln w="38100">
                  <a:solidFill>
                    <a:srgbClr val="000000"/>
                  </a:solidFill>
                  <a:round/>
                  <a:headEnd/>
                  <a:tailEnd/>
                </a:ln>
                <a:solidFill>
                  <a:schemeClr val="bg1"/>
                </a:solidFill>
                <a:latin typeface="Arial Black"/>
              </a:rPr>
              <a:t>Task1</a:t>
            </a:r>
          </a:p>
        </p:txBody>
      </p:sp>
    </p:spTree>
    <p:extLst>
      <p:ext uri="{BB962C8B-B14F-4D97-AF65-F5344CB8AC3E}">
        <p14:creationId xmlns:p14="http://schemas.microsoft.com/office/powerpoint/2010/main" xmlns="" val="30981189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9"/>
                                        </p:tgtEl>
                                        <p:attrNameLst>
                                          <p:attrName>style.visibility</p:attrName>
                                        </p:attrNameLst>
                                      </p:cBhvr>
                                      <p:to>
                                        <p:strVal val="visible"/>
                                      </p:to>
                                    </p:set>
                                  </p:childTnLst>
                                </p:cTn>
                              </p:par>
                              <p:par>
                                <p:cTn id="7" presetID="22" presetClass="entr" presetSubtype="8" fill="hold" grpId="0" nodeType="withEffect">
                                  <p:stCondLst>
                                    <p:cond delay="0"/>
                                  </p:stCondLst>
                                  <p:childTnLst>
                                    <p:set>
                                      <p:cBhvr>
                                        <p:cTn id="8" dur="1" fill="hold">
                                          <p:stCondLst>
                                            <p:cond delay="0"/>
                                          </p:stCondLst>
                                        </p:cTn>
                                        <p:tgtEl>
                                          <p:spTgt spid="13341"/>
                                        </p:tgtEl>
                                        <p:attrNameLst>
                                          <p:attrName>style.visibility</p:attrName>
                                        </p:attrNameLst>
                                      </p:cBhvr>
                                      <p:to>
                                        <p:strVal val="visible"/>
                                      </p:to>
                                    </p:set>
                                    <p:animEffect transition="in" filter="wipe(left)">
                                      <p:cBhvr>
                                        <p:cTn id="9" dur="500"/>
                                        <p:tgtEl>
                                          <p:spTgt spid="1334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321"/>
                                        </p:tgtEl>
                                        <p:attrNameLst>
                                          <p:attrName>style.visibility</p:attrName>
                                        </p:attrNameLst>
                                      </p:cBhvr>
                                      <p:to>
                                        <p:strVal val="visible"/>
                                      </p:to>
                                    </p:set>
                                  </p:childTnLst>
                                </p:cTn>
                              </p:par>
                              <p:par>
                                <p:cTn id="14" presetID="22" presetClass="entr" presetSubtype="4" fill="hold" grpId="0" nodeType="withEffect">
                                  <p:stCondLst>
                                    <p:cond delay="0"/>
                                  </p:stCondLst>
                                  <p:childTnLst>
                                    <p:set>
                                      <p:cBhvr>
                                        <p:cTn id="15" dur="1" fill="hold">
                                          <p:stCondLst>
                                            <p:cond delay="0"/>
                                          </p:stCondLst>
                                        </p:cTn>
                                        <p:tgtEl>
                                          <p:spTgt spid="13340"/>
                                        </p:tgtEl>
                                        <p:attrNameLst>
                                          <p:attrName>style.visibility</p:attrName>
                                        </p:attrNameLst>
                                      </p:cBhvr>
                                      <p:to>
                                        <p:strVal val="visible"/>
                                      </p:to>
                                    </p:set>
                                    <p:animEffect transition="in" filter="wipe(down)">
                                      <p:cBhvr>
                                        <p:cTn id="16" dur="500"/>
                                        <p:tgtEl>
                                          <p:spTgt spid="1334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318"/>
                                        </p:tgtEl>
                                        <p:attrNameLst>
                                          <p:attrName>style.visibility</p:attrName>
                                        </p:attrNameLst>
                                      </p:cBhvr>
                                      <p:to>
                                        <p:strVal val="visible"/>
                                      </p:to>
                                    </p:set>
                                  </p:childTnLst>
                                </p:cTn>
                              </p:par>
                              <p:par>
                                <p:cTn id="21" presetID="22" presetClass="entr" presetSubtype="4" fill="hold" grpId="0" nodeType="withEffect">
                                  <p:stCondLst>
                                    <p:cond delay="0"/>
                                  </p:stCondLst>
                                  <p:childTnLst>
                                    <p:set>
                                      <p:cBhvr>
                                        <p:cTn id="22" dur="1" fill="hold">
                                          <p:stCondLst>
                                            <p:cond delay="0"/>
                                          </p:stCondLst>
                                        </p:cTn>
                                        <p:tgtEl>
                                          <p:spTgt spid="13342"/>
                                        </p:tgtEl>
                                        <p:attrNameLst>
                                          <p:attrName>style.visibility</p:attrName>
                                        </p:attrNameLst>
                                      </p:cBhvr>
                                      <p:to>
                                        <p:strVal val="visible"/>
                                      </p:to>
                                    </p:set>
                                    <p:animEffect transition="in" filter="wipe(down)">
                                      <p:cBhvr>
                                        <p:cTn id="23" dur="500"/>
                                        <p:tgtEl>
                                          <p:spTgt spid="13342"/>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3352"/>
                                        </p:tgtEl>
                                        <p:attrNameLst>
                                          <p:attrName>style.visibility</p:attrName>
                                        </p:attrNameLst>
                                      </p:cBhvr>
                                      <p:to>
                                        <p:strVal val="visible"/>
                                      </p:to>
                                    </p:set>
                                  </p:childTnLst>
                                </p:cTn>
                              </p:par>
                              <p:par>
                                <p:cTn id="28" presetID="22" presetClass="entr" presetSubtype="4" fill="hold" grpId="0" nodeType="withEffect">
                                  <p:stCondLst>
                                    <p:cond delay="0"/>
                                  </p:stCondLst>
                                  <p:childTnLst>
                                    <p:set>
                                      <p:cBhvr>
                                        <p:cTn id="29" dur="1" fill="hold">
                                          <p:stCondLst>
                                            <p:cond delay="0"/>
                                          </p:stCondLst>
                                        </p:cTn>
                                        <p:tgtEl>
                                          <p:spTgt spid="13353"/>
                                        </p:tgtEl>
                                        <p:attrNameLst>
                                          <p:attrName>style.visibility</p:attrName>
                                        </p:attrNameLst>
                                      </p:cBhvr>
                                      <p:to>
                                        <p:strVal val="visible"/>
                                      </p:to>
                                    </p:set>
                                    <p:animEffect transition="in" filter="wipe(down)">
                                      <p:cBhvr>
                                        <p:cTn id="30" dur="500"/>
                                        <p:tgtEl>
                                          <p:spTgt spid="1335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325"/>
                                        </p:tgtEl>
                                        <p:attrNameLst>
                                          <p:attrName>style.visibility</p:attrName>
                                        </p:attrNameLst>
                                      </p:cBhvr>
                                      <p:to>
                                        <p:strVal val="visible"/>
                                      </p:to>
                                    </p:set>
                                  </p:childTnLst>
                                </p:cTn>
                              </p:par>
                              <p:par>
                                <p:cTn id="35" presetID="22" presetClass="entr" presetSubtype="4" fill="hold" grpId="0" nodeType="withEffect">
                                  <p:stCondLst>
                                    <p:cond delay="0"/>
                                  </p:stCondLst>
                                  <p:childTnLst>
                                    <p:set>
                                      <p:cBhvr>
                                        <p:cTn id="36" dur="1" fill="hold">
                                          <p:stCondLst>
                                            <p:cond delay="0"/>
                                          </p:stCondLst>
                                        </p:cTn>
                                        <p:tgtEl>
                                          <p:spTgt spid="13343"/>
                                        </p:tgtEl>
                                        <p:attrNameLst>
                                          <p:attrName>style.visibility</p:attrName>
                                        </p:attrNameLst>
                                      </p:cBhvr>
                                      <p:to>
                                        <p:strVal val="visible"/>
                                      </p:to>
                                    </p:set>
                                    <p:animEffect transition="in" filter="wipe(down)">
                                      <p:cBhvr>
                                        <p:cTn id="37" dur="500"/>
                                        <p:tgtEl>
                                          <p:spTgt spid="133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3344"/>
                                        </p:tgtEl>
                                        <p:attrNameLst>
                                          <p:attrName>style.visibility</p:attrName>
                                        </p:attrNameLst>
                                      </p:cBhvr>
                                      <p:to>
                                        <p:strVal val="visible"/>
                                      </p:to>
                                    </p:set>
                                    <p:animEffect transition="in" filter="wipe(down)">
                                      <p:cBhvr>
                                        <p:cTn id="40" dur="500"/>
                                        <p:tgtEl>
                                          <p:spTgt spid="13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animBg="1"/>
      <p:bldP spid="13321" grpId="0" animBg="1"/>
      <p:bldP spid="13325" grpId="0" animBg="1"/>
      <p:bldP spid="13340" grpId="0" animBg="1"/>
      <p:bldP spid="13342" grpId="0" animBg="1"/>
      <p:bldP spid="13343" grpId="0" animBg="1"/>
      <p:bldP spid="13344" grpId="0" animBg="1"/>
      <p:bldP spid="13319" grpId="0" animBg="1"/>
      <p:bldP spid="13341" grpId="0" animBg="1"/>
      <p:bldP spid="13353" grpId="0" animBg="1"/>
      <p:bldP spid="1335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lum bright="20000" contrast="40000"/>
          </a:blip>
          <a:srcRect/>
          <a:stretch>
            <a:fillRect/>
          </a:stretch>
        </p:blipFill>
        <p:spPr bwMode="auto">
          <a:xfrm>
            <a:off x="251520" y="332656"/>
            <a:ext cx="5328592" cy="6336704"/>
          </a:xfrm>
          <a:prstGeom prst="rect">
            <a:avLst/>
          </a:prstGeom>
          <a:noFill/>
          <a:ln w="9525">
            <a:noFill/>
            <a:miter lim="800000"/>
            <a:headEnd/>
            <a:tailEnd/>
          </a:ln>
        </p:spPr>
      </p:pic>
      <p:sp>
        <p:nvSpPr>
          <p:cNvPr id="3" name="TextBox 2"/>
          <p:cNvSpPr txBox="1"/>
          <p:nvPr/>
        </p:nvSpPr>
        <p:spPr>
          <a:xfrm>
            <a:off x="5724128" y="332656"/>
            <a:ext cx="3240360" cy="2554545"/>
          </a:xfrm>
          <a:prstGeom prst="rect">
            <a:avLst/>
          </a:prstGeom>
          <a:noFill/>
        </p:spPr>
        <p:txBody>
          <a:bodyPr wrap="square" rtlCol="0">
            <a:spAutoFit/>
          </a:bodyPr>
          <a:lstStyle/>
          <a:p>
            <a:r>
              <a:rPr lang="en-GB" sz="2000" dirty="0">
                <a:latin typeface="Comic Sans MS" panose="030F0702030302020204" pitchFamily="66" charset="0"/>
              </a:rPr>
              <a:t>A German cartoon published in 1919. The German mother is saying to her starving child: ‘When we have paid one hundred billion marks then I can give you something to eat.’</a:t>
            </a:r>
          </a:p>
        </p:txBody>
      </p:sp>
    </p:spTree>
    <p:extLst>
      <p:ext uri="{BB962C8B-B14F-4D97-AF65-F5344CB8AC3E}">
        <p14:creationId xmlns:p14="http://schemas.microsoft.com/office/powerpoint/2010/main" xmlns="" val="669081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4638"/>
            <a:ext cx="8229600" cy="633412"/>
          </a:xfrm>
        </p:spPr>
        <p:txBody>
          <a:bodyPr>
            <a:normAutofit fontScale="90000"/>
          </a:bodyPr>
          <a:lstStyle/>
          <a:p>
            <a:r>
              <a:rPr lang="en-GB" sz="4000" b="1" u="sng" dirty="0">
                <a:latin typeface="Comic Sans MS" pitchFamily="66" charset="0"/>
              </a:rPr>
              <a:t>1919 - 1923</a:t>
            </a:r>
          </a:p>
        </p:txBody>
      </p:sp>
      <p:sp>
        <p:nvSpPr>
          <p:cNvPr id="36867" name="Rectangle 3"/>
          <p:cNvSpPr>
            <a:spLocks noGrp="1" noChangeArrowheads="1"/>
          </p:cNvSpPr>
          <p:nvPr>
            <p:ph type="body" idx="1"/>
          </p:nvPr>
        </p:nvSpPr>
        <p:spPr>
          <a:xfrm>
            <a:off x="107504" y="980728"/>
            <a:ext cx="8856984" cy="5399087"/>
          </a:xfrm>
        </p:spPr>
        <p:txBody>
          <a:bodyPr>
            <a:noAutofit/>
          </a:bodyPr>
          <a:lstStyle/>
          <a:p>
            <a:pPr>
              <a:lnSpc>
                <a:spcPct val="90000"/>
              </a:lnSpc>
            </a:pPr>
            <a:r>
              <a:rPr lang="en-GB" sz="2200" dirty="0">
                <a:latin typeface="Comic Sans MS" pitchFamily="66" charset="0"/>
              </a:rPr>
              <a:t>The soldiers returned to find Germany in chaos.</a:t>
            </a:r>
            <a:br>
              <a:rPr lang="en-GB" sz="2200" dirty="0">
                <a:latin typeface="Comic Sans MS" pitchFamily="66" charset="0"/>
              </a:rPr>
            </a:br>
            <a:endParaRPr lang="en-GB" sz="2200" dirty="0">
              <a:latin typeface="Comic Sans MS" pitchFamily="66" charset="0"/>
            </a:endParaRPr>
          </a:p>
          <a:p>
            <a:pPr>
              <a:lnSpc>
                <a:spcPct val="90000"/>
              </a:lnSpc>
            </a:pPr>
            <a:r>
              <a:rPr lang="en-GB" sz="2200" dirty="0">
                <a:latin typeface="Comic Sans MS" pitchFamily="66" charset="0"/>
              </a:rPr>
              <a:t>The people were starving, the Kaiser (king) had run away to Holland and there were Communists fighting in the streets.</a:t>
            </a:r>
            <a:br>
              <a:rPr lang="en-GB" sz="2200" dirty="0">
                <a:latin typeface="Comic Sans MS" pitchFamily="66" charset="0"/>
              </a:rPr>
            </a:br>
            <a:endParaRPr lang="en-GB" sz="2200" dirty="0">
              <a:latin typeface="Comic Sans MS" pitchFamily="66" charset="0"/>
            </a:endParaRPr>
          </a:p>
          <a:p>
            <a:pPr>
              <a:lnSpc>
                <a:spcPct val="90000"/>
              </a:lnSpc>
            </a:pPr>
            <a:r>
              <a:rPr lang="en-GB" sz="2200" dirty="0">
                <a:latin typeface="Comic Sans MS" pitchFamily="66" charset="0"/>
              </a:rPr>
              <a:t>The leader of the Social Democrats, Friedrich Ebert inherited a country in ruins.</a:t>
            </a:r>
            <a:br>
              <a:rPr lang="en-GB" sz="2200" dirty="0">
                <a:latin typeface="Comic Sans MS" pitchFamily="66" charset="0"/>
              </a:rPr>
            </a:br>
            <a:endParaRPr lang="en-GB" sz="2200" dirty="0">
              <a:latin typeface="Comic Sans MS" pitchFamily="66" charset="0"/>
            </a:endParaRPr>
          </a:p>
          <a:p>
            <a:pPr>
              <a:lnSpc>
                <a:spcPct val="90000"/>
              </a:lnSpc>
            </a:pPr>
            <a:r>
              <a:rPr lang="en-GB" sz="2200" dirty="0">
                <a:latin typeface="Comic Sans MS" pitchFamily="66" charset="0"/>
              </a:rPr>
              <a:t>The Treaty of Versailles was </a:t>
            </a:r>
            <a:r>
              <a:rPr lang="en-GB" sz="2200" b="1" dirty="0">
                <a:solidFill>
                  <a:srgbClr val="FFFF00"/>
                </a:solidFill>
                <a:latin typeface="Comic Sans MS" pitchFamily="66" charset="0"/>
              </a:rPr>
              <a:t>hated</a:t>
            </a:r>
            <a:r>
              <a:rPr lang="en-GB" sz="2200" dirty="0">
                <a:solidFill>
                  <a:srgbClr val="FFFF00"/>
                </a:solidFill>
                <a:latin typeface="Comic Sans MS" pitchFamily="66" charset="0"/>
              </a:rPr>
              <a:t> </a:t>
            </a:r>
            <a:r>
              <a:rPr lang="en-GB" sz="2200" dirty="0">
                <a:latin typeface="Comic Sans MS" pitchFamily="66" charset="0"/>
              </a:rPr>
              <a:t>by Germans. </a:t>
            </a:r>
            <a:r>
              <a:rPr lang="en-GB" sz="2200" dirty="0" err="1">
                <a:latin typeface="Comic Sans MS" pitchFamily="66" charset="0"/>
              </a:rPr>
              <a:t>Rathenau</a:t>
            </a:r>
            <a:r>
              <a:rPr lang="en-GB" sz="2200" dirty="0">
                <a:latin typeface="Comic Sans MS" pitchFamily="66" charset="0"/>
              </a:rPr>
              <a:t>, the foreign minister, was assassinated in 1922 for signing the treaty. </a:t>
            </a:r>
            <a:r>
              <a:rPr lang="en-US" sz="2200" dirty="0">
                <a:latin typeface="Comic Sans MS" pitchFamily="66" charset="0"/>
              </a:rPr>
              <a:t>The Armistice had not led to a fair settlement. The Weimar politicians who signed it were called </a:t>
            </a:r>
            <a:r>
              <a:rPr lang="en-US" sz="2200" b="1" dirty="0">
                <a:solidFill>
                  <a:srgbClr val="FFFF00"/>
                </a:solidFill>
                <a:latin typeface="Comic Sans MS" pitchFamily="66" charset="0"/>
              </a:rPr>
              <a:t>November</a:t>
            </a:r>
            <a:r>
              <a:rPr lang="en-US" sz="2200" b="1" dirty="0">
                <a:solidFill>
                  <a:srgbClr val="FF6600"/>
                </a:solidFill>
                <a:latin typeface="Comic Sans MS" pitchFamily="66" charset="0"/>
              </a:rPr>
              <a:t> </a:t>
            </a:r>
            <a:r>
              <a:rPr lang="en-US" sz="2200" b="1" dirty="0">
                <a:solidFill>
                  <a:srgbClr val="FFFF00"/>
                </a:solidFill>
                <a:latin typeface="Comic Sans MS" pitchFamily="66" charset="0"/>
              </a:rPr>
              <a:t>Criminals</a:t>
            </a:r>
            <a:r>
              <a:rPr lang="en-US" sz="2200" dirty="0">
                <a:solidFill>
                  <a:srgbClr val="FFFF00"/>
                </a:solidFill>
                <a:latin typeface="Comic Sans MS" pitchFamily="66" charset="0"/>
              </a:rPr>
              <a:t> </a:t>
            </a:r>
            <a:r>
              <a:rPr lang="en-US" sz="2200" dirty="0">
                <a:latin typeface="Comic Sans MS" pitchFamily="66" charset="0"/>
              </a:rPr>
              <a:t>because people felt they had betrayed Germany.</a:t>
            </a:r>
            <a:br>
              <a:rPr lang="en-US" sz="2200" dirty="0">
                <a:latin typeface="Comic Sans MS" pitchFamily="66" charset="0"/>
              </a:rPr>
            </a:br>
            <a:endParaRPr lang="en-GB" sz="2200" dirty="0">
              <a:latin typeface="Comic Sans MS" pitchFamily="66" charset="0"/>
            </a:endParaRPr>
          </a:p>
          <a:p>
            <a:pPr>
              <a:lnSpc>
                <a:spcPct val="90000"/>
              </a:lnSpc>
            </a:pPr>
            <a:r>
              <a:rPr lang="en-GB" sz="2200" dirty="0">
                <a:latin typeface="Comic Sans MS" pitchFamily="66" charset="0"/>
              </a:rPr>
              <a:t>Ebert made some tough choices, defeated the Communists using the army and by 1922 he was in control (just) of Germany</a:t>
            </a:r>
          </a:p>
        </p:txBody>
      </p:sp>
    </p:spTree>
    <p:extLst>
      <p:ext uri="{BB962C8B-B14F-4D97-AF65-F5344CB8AC3E}">
        <p14:creationId xmlns:p14="http://schemas.microsoft.com/office/powerpoint/2010/main" xmlns="" val="2728677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457200" y="274638"/>
            <a:ext cx="8229600" cy="722312"/>
          </a:xfrm>
        </p:spPr>
        <p:txBody>
          <a:bodyPr/>
          <a:lstStyle/>
          <a:p>
            <a:pPr eaLnBrk="1" hangingPunct="1"/>
            <a:r>
              <a:rPr lang="en-GB" altLang="en-US" sz="3600">
                <a:latin typeface="Comic Sans MS" pitchFamily="66" charset="0"/>
              </a:rPr>
              <a:t>What happened to Germany next ?</a:t>
            </a:r>
          </a:p>
        </p:txBody>
      </p:sp>
      <p:sp>
        <p:nvSpPr>
          <p:cNvPr id="40963" name="Rectangle 3"/>
          <p:cNvSpPr>
            <a:spLocks noGrp="1" noChangeArrowheads="1"/>
          </p:cNvSpPr>
          <p:nvPr>
            <p:ph type="body" idx="4294967295"/>
          </p:nvPr>
        </p:nvSpPr>
        <p:spPr>
          <a:xfrm>
            <a:off x="395288" y="1268413"/>
            <a:ext cx="8424862" cy="3886200"/>
          </a:xfrm>
        </p:spPr>
        <p:txBody>
          <a:bodyPr>
            <a:noAutofit/>
          </a:bodyPr>
          <a:lstStyle/>
          <a:p>
            <a:pPr eaLnBrk="1" hangingPunct="1">
              <a:lnSpc>
                <a:spcPct val="90000"/>
              </a:lnSpc>
            </a:pPr>
            <a:r>
              <a:rPr lang="en-GB" altLang="en-US" sz="2400" dirty="0">
                <a:latin typeface="Comic Sans MS" pitchFamily="66" charset="0"/>
              </a:rPr>
              <a:t>The </a:t>
            </a:r>
            <a:r>
              <a:rPr lang="en-GB" altLang="en-US" sz="2400" dirty="0">
                <a:solidFill>
                  <a:srgbClr val="FFFF00"/>
                </a:solidFill>
                <a:latin typeface="Comic Sans MS" pitchFamily="66" charset="0"/>
              </a:rPr>
              <a:t>blockade</a:t>
            </a:r>
            <a:r>
              <a:rPr lang="en-GB" altLang="en-US" sz="2400" dirty="0">
                <a:solidFill>
                  <a:srgbClr val="FF0000"/>
                </a:solidFill>
                <a:latin typeface="Comic Sans MS" pitchFamily="66" charset="0"/>
              </a:rPr>
              <a:t> </a:t>
            </a:r>
            <a:r>
              <a:rPr lang="en-GB" altLang="en-US" sz="2400" dirty="0">
                <a:latin typeface="Comic Sans MS" pitchFamily="66" charset="0"/>
              </a:rPr>
              <a:t>of Germany continued until 1921</a:t>
            </a:r>
          </a:p>
          <a:p>
            <a:pPr eaLnBrk="1" hangingPunct="1">
              <a:lnSpc>
                <a:spcPct val="90000"/>
              </a:lnSpc>
            </a:pPr>
            <a:r>
              <a:rPr lang="en-GB" altLang="en-US" sz="2400" dirty="0">
                <a:latin typeface="Comic Sans MS" pitchFamily="66" charset="0"/>
              </a:rPr>
              <a:t>There was political unrest and several attempts to overthrow the new </a:t>
            </a:r>
            <a:r>
              <a:rPr lang="en-GB" altLang="en-US" sz="2400" dirty="0">
                <a:solidFill>
                  <a:srgbClr val="FFFF00"/>
                </a:solidFill>
                <a:latin typeface="Comic Sans MS" pitchFamily="66" charset="0"/>
              </a:rPr>
              <a:t>Weimar Republic</a:t>
            </a:r>
          </a:p>
          <a:p>
            <a:pPr eaLnBrk="1" hangingPunct="1">
              <a:lnSpc>
                <a:spcPct val="90000"/>
              </a:lnSpc>
            </a:pPr>
            <a:r>
              <a:rPr lang="en-GB" altLang="en-US" sz="2400" dirty="0">
                <a:latin typeface="Comic Sans MS" pitchFamily="66" charset="0"/>
              </a:rPr>
              <a:t>Germany could not pay her </a:t>
            </a:r>
            <a:r>
              <a:rPr lang="en-GB" altLang="en-US" sz="2400" dirty="0">
                <a:solidFill>
                  <a:srgbClr val="FFFF00"/>
                </a:solidFill>
                <a:latin typeface="Comic Sans MS" pitchFamily="66" charset="0"/>
              </a:rPr>
              <a:t>reparations</a:t>
            </a:r>
            <a:r>
              <a:rPr lang="en-GB" altLang="en-US" sz="2400" dirty="0">
                <a:solidFill>
                  <a:srgbClr val="FF0000"/>
                </a:solidFill>
                <a:latin typeface="Comic Sans MS" pitchFamily="66" charset="0"/>
              </a:rPr>
              <a:t> </a:t>
            </a:r>
            <a:r>
              <a:rPr lang="en-GB" altLang="en-US" sz="2400" dirty="0">
                <a:latin typeface="Comic Sans MS" pitchFamily="66" charset="0"/>
              </a:rPr>
              <a:t>bill to the Allies</a:t>
            </a:r>
          </a:p>
          <a:p>
            <a:pPr eaLnBrk="1" hangingPunct="1">
              <a:lnSpc>
                <a:spcPct val="90000"/>
              </a:lnSpc>
            </a:pPr>
            <a:r>
              <a:rPr lang="en-GB" altLang="en-US" sz="2400" dirty="0">
                <a:latin typeface="Comic Sans MS" pitchFamily="66" charset="0"/>
              </a:rPr>
              <a:t>The German economy went into ‘free-fall’ with the </a:t>
            </a:r>
            <a:r>
              <a:rPr lang="en-GB" altLang="en-US" sz="2400" dirty="0">
                <a:solidFill>
                  <a:srgbClr val="FFFF00"/>
                </a:solidFill>
                <a:latin typeface="Comic Sans MS" pitchFamily="66" charset="0"/>
              </a:rPr>
              <a:t>hyperinflation</a:t>
            </a:r>
            <a:r>
              <a:rPr lang="en-GB" altLang="en-US" sz="2400" dirty="0">
                <a:solidFill>
                  <a:srgbClr val="FF0000"/>
                </a:solidFill>
                <a:latin typeface="Comic Sans MS" pitchFamily="66" charset="0"/>
              </a:rPr>
              <a:t> </a:t>
            </a:r>
            <a:r>
              <a:rPr lang="en-GB" altLang="en-US" sz="2400" dirty="0">
                <a:latin typeface="Comic Sans MS" pitchFamily="66" charset="0"/>
              </a:rPr>
              <a:t>of 1923, provoked by the French and Belgian invasion of the Ruhr.</a:t>
            </a:r>
          </a:p>
          <a:p>
            <a:pPr eaLnBrk="1" hangingPunct="1">
              <a:lnSpc>
                <a:spcPct val="90000"/>
              </a:lnSpc>
            </a:pPr>
            <a:r>
              <a:rPr lang="en-GB" altLang="en-US" sz="2400" dirty="0">
                <a:latin typeface="Comic Sans MS" pitchFamily="66" charset="0"/>
              </a:rPr>
              <a:t>In November 1923, Adolf Hitler and his Nazi party attempted to overthrow the Republic by force – they failed</a:t>
            </a:r>
          </a:p>
          <a:p>
            <a:pPr eaLnBrk="1" hangingPunct="1">
              <a:lnSpc>
                <a:spcPct val="90000"/>
              </a:lnSpc>
            </a:pPr>
            <a:r>
              <a:rPr lang="en-GB" altLang="en-US" sz="2400" dirty="0">
                <a:latin typeface="Comic Sans MS" pitchFamily="66" charset="0"/>
              </a:rPr>
              <a:t>A new Chancellor, Gustav Stresemann, began to turn things around for Germany; a new currency, rescheduling of reparations payments (Dawes Plan, 1924)</a:t>
            </a:r>
          </a:p>
        </p:txBody>
      </p:sp>
    </p:spTree>
    <p:extLst>
      <p:ext uri="{BB962C8B-B14F-4D97-AF65-F5344CB8AC3E}">
        <p14:creationId xmlns:p14="http://schemas.microsoft.com/office/powerpoint/2010/main" xmlns="" val="11533149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962">
                                            <p:txEl>
                                              <p:pRg st="0" end="0"/>
                                            </p:txEl>
                                          </p:spTgt>
                                        </p:tgtEl>
                                        <p:attrNameLst>
                                          <p:attrName>style.visibility</p:attrName>
                                        </p:attrNameLst>
                                      </p:cBhvr>
                                      <p:to>
                                        <p:strVal val="visible"/>
                                      </p:to>
                                    </p:set>
                                    <p:animEffect transition="in" filter="wipe(left)">
                                      <p:cBhvr>
                                        <p:cTn id="7" dur="500"/>
                                        <p:tgtEl>
                                          <p:spTgt spid="4096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40963">
                                            <p:txEl>
                                              <p:pRg st="0" end="0"/>
                                            </p:txEl>
                                          </p:spTgt>
                                        </p:tgtEl>
                                        <p:attrNameLst>
                                          <p:attrName>style.visibility</p:attrName>
                                        </p:attrNameLst>
                                      </p:cBhvr>
                                      <p:to>
                                        <p:strVal val="visible"/>
                                      </p:to>
                                    </p:set>
                                    <p:anim calcmode="lin" valueType="num">
                                      <p:cBhvr additive="base">
                                        <p:cTn id="12" dur="500" fill="hold"/>
                                        <p:tgtEl>
                                          <p:spTgt spid="4096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096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40963">
                                            <p:txEl>
                                              <p:pRg st="1" end="1"/>
                                            </p:txEl>
                                          </p:spTgt>
                                        </p:tgtEl>
                                        <p:attrNameLst>
                                          <p:attrName>style.visibility</p:attrName>
                                        </p:attrNameLst>
                                      </p:cBhvr>
                                      <p:to>
                                        <p:strVal val="visible"/>
                                      </p:to>
                                    </p:set>
                                    <p:anim calcmode="lin" valueType="num">
                                      <p:cBhvr additive="base">
                                        <p:cTn id="18" dur="500" fill="hold"/>
                                        <p:tgtEl>
                                          <p:spTgt spid="4096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096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40963">
                                            <p:txEl>
                                              <p:pRg st="2" end="2"/>
                                            </p:txEl>
                                          </p:spTgt>
                                        </p:tgtEl>
                                        <p:attrNameLst>
                                          <p:attrName>style.visibility</p:attrName>
                                        </p:attrNameLst>
                                      </p:cBhvr>
                                      <p:to>
                                        <p:strVal val="visible"/>
                                      </p:to>
                                    </p:set>
                                    <p:anim calcmode="lin" valueType="num">
                                      <p:cBhvr additive="base">
                                        <p:cTn id="24" dur="500" fill="hold"/>
                                        <p:tgtEl>
                                          <p:spTgt spid="4096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096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1" fill="hold" grpId="0" nodeType="clickEffect">
                                  <p:stCondLst>
                                    <p:cond delay="0"/>
                                  </p:stCondLst>
                                  <p:childTnLst>
                                    <p:set>
                                      <p:cBhvr>
                                        <p:cTn id="29" dur="1" fill="hold">
                                          <p:stCondLst>
                                            <p:cond delay="0"/>
                                          </p:stCondLst>
                                        </p:cTn>
                                        <p:tgtEl>
                                          <p:spTgt spid="40963">
                                            <p:txEl>
                                              <p:pRg st="3" end="3"/>
                                            </p:txEl>
                                          </p:spTgt>
                                        </p:tgtEl>
                                        <p:attrNameLst>
                                          <p:attrName>style.visibility</p:attrName>
                                        </p:attrNameLst>
                                      </p:cBhvr>
                                      <p:to>
                                        <p:strVal val="visible"/>
                                      </p:to>
                                    </p:set>
                                    <p:anim calcmode="lin" valueType="num">
                                      <p:cBhvr additive="base">
                                        <p:cTn id="30" dur="500" fill="hold"/>
                                        <p:tgtEl>
                                          <p:spTgt spid="4096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096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1" fill="hold" grpId="0" nodeType="clickEffect">
                                  <p:stCondLst>
                                    <p:cond delay="0"/>
                                  </p:stCondLst>
                                  <p:childTnLst>
                                    <p:set>
                                      <p:cBhvr>
                                        <p:cTn id="35" dur="1" fill="hold">
                                          <p:stCondLst>
                                            <p:cond delay="0"/>
                                          </p:stCondLst>
                                        </p:cTn>
                                        <p:tgtEl>
                                          <p:spTgt spid="40963">
                                            <p:txEl>
                                              <p:pRg st="4" end="4"/>
                                            </p:txEl>
                                          </p:spTgt>
                                        </p:tgtEl>
                                        <p:attrNameLst>
                                          <p:attrName>style.visibility</p:attrName>
                                        </p:attrNameLst>
                                      </p:cBhvr>
                                      <p:to>
                                        <p:strVal val="visible"/>
                                      </p:to>
                                    </p:set>
                                    <p:anim calcmode="lin" valueType="num">
                                      <p:cBhvr additive="base">
                                        <p:cTn id="36" dur="500" fill="hold"/>
                                        <p:tgtEl>
                                          <p:spTgt spid="4096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096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1" fill="hold" grpId="0" nodeType="clickEffect">
                                  <p:stCondLst>
                                    <p:cond delay="0"/>
                                  </p:stCondLst>
                                  <p:childTnLst>
                                    <p:set>
                                      <p:cBhvr>
                                        <p:cTn id="41" dur="1" fill="hold">
                                          <p:stCondLst>
                                            <p:cond delay="0"/>
                                          </p:stCondLst>
                                        </p:cTn>
                                        <p:tgtEl>
                                          <p:spTgt spid="40963">
                                            <p:txEl>
                                              <p:pRg st="5" end="5"/>
                                            </p:txEl>
                                          </p:spTgt>
                                        </p:tgtEl>
                                        <p:attrNameLst>
                                          <p:attrName>style.visibility</p:attrName>
                                        </p:attrNameLst>
                                      </p:cBhvr>
                                      <p:to>
                                        <p:strVal val="visible"/>
                                      </p:to>
                                    </p:set>
                                    <p:anim calcmode="lin" valueType="num">
                                      <p:cBhvr additive="base">
                                        <p:cTn id="42" dur="500" fill="hold"/>
                                        <p:tgtEl>
                                          <p:spTgt spid="4096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40963">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build="p" autoUpdateAnimBg="0"/>
      <p:bldP spid="4096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179388" y="188913"/>
            <a:ext cx="2592387"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1200">
                <a:solidFill>
                  <a:schemeClr val="tx1"/>
                </a:solidFill>
                <a:latin typeface="Comic Sans MS" pitchFamily="66" charset="0"/>
                <a:cs typeface="Arial" charset="0"/>
              </a:defRPr>
            </a:lvl1pPr>
            <a:lvl2pPr marL="742950" indent="-285750" eaLnBrk="0" hangingPunct="0">
              <a:defRPr sz="1200">
                <a:solidFill>
                  <a:schemeClr val="tx1"/>
                </a:solidFill>
                <a:latin typeface="Comic Sans MS" pitchFamily="66" charset="0"/>
                <a:cs typeface="Arial" charset="0"/>
              </a:defRPr>
            </a:lvl2pPr>
            <a:lvl3pPr marL="1143000" indent="-228600" eaLnBrk="0" hangingPunct="0">
              <a:defRPr sz="1200">
                <a:solidFill>
                  <a:schemeClr val="tx1"/>
                </a:solidFill>
                <a:latin typeface="Comic Sans MS" pitchFamily="66" charset="0"/>
                <a:cs typeface="Arial" charset="0"/>
              </a:defRPr>
            </a:lvl3pPr>
            <a:lvl4pPr marL="1600200" indent="-228600" eaLnBrk="0" hangingPunct="0">
              <a:defRPr sz="1200">
                <a:solidFill>
                  <a:schemeClr val="tx1"/>
                </a:solidFill>
                <a:latin typeface="Comic Sans MS" pitchFamily="66" charset="0"/>
                <a:cs typeface="Arial" charset="0"/>
              </a:defRPr>
            </a:lvl4pPr>
            <a:lvl5pPr marL="2057400" indent="-228600" eaLnBrk="0" hangingPunct="0">
              <a:defRPr sz="1200">
                <a:solidFill>
                  <a:schemeClr val="tx1"/>
                </a:solidFill>
                <a:latin typeface="Comic Sans MS" pitchFamily="66" charset="0"/>
                <a:cs typeface="Arial" charset="0"/>
              </a:defRPr>
            </a:lvl5pPr>
            <a:lvl6pPr marL="2514600" indent="-228600" eaLnBrk="0" fontAlgn="base" hangingPunct="0">
              <a:spcBef>
                <a:spcPct val="0"/>
              </a:spcBef>
              <a:spcAft>
                <a:spcPct val="0"/>
              </a:spcAft>
              <a:defRPr sz="1200">
                <a:solidFill>
                  <a:schemeClr val="tx1"/>
                </a:solidFill>
                <a:latin typeface="Comic Sans MS" pitchFamily="66" charset="0"/>
                <a:cs typeface="Arial" charset="0"/>
              </a:defRPr>
            </a:lvl6pPr>
            <a:lvl7pPr marL="2971800" indent="-228600" eaLnBrk="0" fontAlgn="base" hangingPunct="0">
              <a:spcBef>
                <a:spcPct val="0"/>
              </a:spcBef>
              <a:spcAft>
                <a:spcPct val="0"/>
              </a:spcAft>
              <a:defRPr sz="1200">
                <a:solidFill>
                  <a:schemeClr val="tx1"/>
                </a:solidFill>
                <a:latin typeface="Comic Sans MS" pitchFamily="66" charset="0"/>
                <a:cs typeface="Arial" charset="0"/>
              </a:defRPr>
            </a:lvl7pPr>
            <a:lvl8pPr marL="3429000" indent="-228600" eaLnBrk="0" fontAlgn="base" hangingPunct="0">
              <a:spcBef>
                <a:spcPct val="0"/>
              </a:spcBef>
              <a:spcAft>
                <a:spcPct val="0"/>
              </a:spcAft>
              <a:defRPr sz="1200">
                <a:solidFill>
                  <a:schemeClr val="tx1"/>
                </a:solidFill>
                <a:latin typeface="Comic Sans MS" pitchFamily="66" charset="0"/>
                <a:cs typeface="Arial" charset="0"/>
              </a:defRPr>
            </a:lvl8pPr>
            <a:lvl9pPr marL="3886200" indent="-228600" eaLnBrk="0" fontAlgn="base" hangingPunct="0">
              <a:spcBef>
                <a:spcPct val="0"/>
              </a:spcBef>
              <a:spcAft>
                <a:spcPct val="0"/>
              </a:spcAft>
              <a:defRPr sz="1200">
                <a:solidFill>
                  <a:schemeClr val="tx1"/>
                </a:solidFill>
                <a:latin typeface="Comic Sans MS" pitchFamily="66" charset="0"/>
                <a:cs typeface="Arial" charset="0"/>
              </a:defRPr>
            </a:lvl9pPr>
          </a:lstStyle>
          <a:p>
            <a:pPr eaLnBrk="1" hangingPunct="1">
              <a:spcBef>
                <a:spcPct val="50000"/>
              </a:spcBef>
            </a:pPr>
            <a:r>
              <a:rPr lang="en-GB" altLang="en-US" sz="1600"/>
              <a:t>Name: </a:t>
            </a:r>
          </a:p>
        </p:txBody>
      </p:sp>
      <p:sp>
        <p:nvSpPr>
          <p:cNvPr id="3075" name="Rectangle 5"/>
          <p:cNvSpPr>
            <a:spLocks noChangeArrowheads="1"/>
          </p:cNvSpPr>
          <p:nvPr/>
        </p:nvSpPr>
        <p:spPr bwMode="auto">
          <a:xfrm>
            <a:off x="179388" y="188913"/>
            <a:ext cx="2808287" cy="503237"/>
          </a:xfrm>
          <a:prstGeom prst="rect">
            <a:avLst/>
          </a:prstGeom>
          <a:noFill/>
          <a:ln w="222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defRPr sz="1200">
                <a:solidFill>
                  <a:schemeClr val="tx1"/>
                </a:solidFill>
                <a:latin typeface="Comic Sans MS" pitchFamily="66" charset="0"/>
                <a:cs typeface="Arial" charset="0"/>
              </a:defRPr>
            </a:lvl1pPr>
            <a:lvl2pPr marL="742950" indent="-285750" eaLnBrk="0" hangingPunct="0">
              <a:defRPr sz="1200">
                <a:solidFill>
                  <a:schemeClr val="tx1"/>
                </a:solidFill>
                <a:latin typeface="Comic Sans MS" pitchFamily="66" charset="0"/>
                <a:cs typeface="Arial" charset="0"/>
              </a:defRPr>
            </a:lvl2pPr>
            <a:lvl3pPr marL="1143000" indent="-228600" eaLnBrk="0" hangingPunct="0">
              <a:defRPr sz="1200">
                <a:solidFill>
                  <a:schemeClr val="tx1"/>
                </a:solidFill>
                <a:latin typeface="Comic Sans MS" pitchFamily="66" charset="0"/>
                <a:cs typeface="Arial" charset="0"/>
              </a:defRPr>
            </a:lvl3pPr>
            <a:lvl4pPr marL="1600200" indent="-228600" eaLnBrk="0" hangingPunct="0">
              <a:defRPr sz="1200">
                <a:solidFill>
                  <a:schemeClr val="tx1"/>
                </a:solidFill>
                <a:latin typeface="Comic Sans MS" pitchFamily="66" charset="0"/>
                <a:cs typeface="Arial" charset="0"/>
              </a:defRPr>
            </a:lvl4pPr>
            <a:lvl5pPr marL="2057400" indent="-228600" eaLnBrk="0" hangingPunct="0">
              <a:defRPr sz="1200">
                <a:solidFill>
                  <a:schemeClr val="tx1"/>
                </a:solidFill>
                <a:latin typeface="Comic Sans MS" pitchFamily="66" charset="0"/>
                <a:cs typeface="Arial" charset="0"/>
              </a:defRPr>
            </a:lvl5pPr>
            <a:lvl6pPr marL="2514600" indent="-228600" eaLnBrk="0" fontAlgn="base" hangingPunct="0">
              <a:spcBef>
                <a:spcPct val="0"/>
              </a:spcBef>
              <a:spcAft>
                <a:spcPct val="0"/>
              </a:spcAft>
              <a:defRPr sz="1200">
                <a:solidFill>
                  <a:schemeClr val="tx1"/>
                </a:solidFill>
                <a:latin typeface="Comic Sans MS" pitchFamily="66" charset="0"/>
                <a:cs typeface="Arial" charset="0"/>
              </a:defRPr>
            </a:lvl6pPr>
            <a:lvl7pPr marL="2971800" indent="-228600" eaLnBrk="0" fontAlgn="base" hangingPunct="0">
              <a:spcBef>
                <a:spcPct val="0"/>
              </a:spcBef>
              <a:spcAft>
                <a:spcPct val="0"/>
              </a:spcAft>
              <a:defRPr sz="1200">
                <a:solidFill>
                  <a:schemeClr val="tx1"/>
                </a:solidFill>
                <a:latin typeface="Comic Sans MS" pitchFamily="66" charset="0"/>
                <a:cs typeface="Arial" charset="0"/>
              </a:defRPr>
            </a:lvl7pPr>
            <a:lvl8pPr marL="3429000" indent="-228600" eaLnBrk="0" fontAlgn="base" hangingPunct="0">
              <a:spcBef>
                <a:spcPct val="0"/>
              </a:spcBef>
              <a:spcAft>
                <a:spcPct val="0"/>
              </a:spcAft>
              <a:defRPr sz="1200">
                <a:solidFill>
                  <a:schemeClr val="tx1"/>
                </a:solidFill>
                <a:latin typeface="Comic Sans MS" pitchFamily="66" charset="0"/>
                <a:cs typeface="Arial" charset="0"/>
              </a:defRPr>
            </a:lvl8pPr>
            <a:lvl9pPr marL="3886200" indent="-228600" eaLnBrk="0" fontAlgn="base" hangingPunct="0">
              <a:spcBef>
                <a:spcPct val="0"/>
              </a:spcBef>
              <a:spcAft>
                <a:spcPct val="0"/>
              </a:spcAft>
              <a:defRPr sz="1200">
                <a:solidFill>
                  <a:schemeClr val="tx1"/>
                </a:solidFill>
                <a:latin typeface="Comic Sans MS" pitchFamily="66" charset="0"/>
                <a:cs typeface="Arial" charset="0"/>
              </a:defRPr>
            </a:lvl9pPr>
          </a:lstStyle>
          <a:p>
            <a:pPr eaLnBrk="1" hangingPunct="1"/>
            <a:endParaRPr lang="en-US" altLang="en-US"/>
          </a:p>
        </p:txBody>
      </p:sp>
      <p:sp>
        <p:nvSpPr>
          <p:cNvPr id="3076" name="Rectangle 6"/>
          <p:cNvSpPr>
            <a:spLocks noChangeArrowheads="1"/>
          </p:cNvSpPr>
          <p:nvPr/>
        </p:nvSpPr>
        <p:spPr bwMode="auto">
          <a:xfrm>
            <a:off x="323850" y="981075"/>
            <a:ext cx="8351838" cy="5616575"/>
          </a:xfrm>
          <a:prstGeom prst="rect">
            <a:avLst/>
          </a:prstGeom>
          <a:noFill/>
          <a:ln w="349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defRPr sz="1200">
                <a:solidFill>
                  <a:schemeClr val="tx1"/>
                </a:solidFill>
                <a:latin typeface="Comic Sans MS" pitchFamily="66" charset="0"/>
                <a:cs typeface="Arial" charset="0"/>
              </a:defRPr>
            </a:lvl1pPr>
            <a:lvl2pPr marL="742950" indent="-285750" eaLnBrk="0" hangingPunct="0">
              <a:defRPr sz="1200">
                <a:solidFill>
                  <a:schemeClr val="tx1"/>
                </a:solidFill>
                <a:latin typeface="Comic Sans MS" pitchFamily="66" charset="0"/>
                <a:cs typeface="Arial" charset="0"/>
              </a:defRPr>
            </a:lvl2pPr>
            <a:lvl3pPr marL="1143000" indent="-228600" eaLnBrk="0" hangingPunct="0">
              <a:defRPr sz="1200">
                <a:solidFill>
                  <a:schemeClr val="tx1"/>
                </a:solidFill>
                <a:latin typeface="Comic Sans MS" pitchFamily="66" charset="0"/>
                <a:cs typeface="Arial" charset="0"/>
              </a:defRPr>
            </a:lvl3pPr>
            <a:lvl4pPr marL="1600200" indent="-228600" eaLnBrk="0" hangingPunct="0">
              <a:defRPr sz="1200">
                <a:solidFill>
                  <a:schemeClr val="tx1"/>
                </a:solidFill>
                <a:latin typeface="Comic Sans MS" pitchFamily="66" charset="0"/>
                <a:cs typeface="Arial" charset="0"/>
              </a:defRPr>
            </a:lvl4pPr>
            <a:lvl5pPr marL="2057400" indent="-228600" eaLnBrk="0" hangingPunct="0">
              <a:defRPr sz="1200">
                <a:solidFill>
                  <a:schemeClr val="tx1"/>
                </a:solidFill>
                <a:latin typeface="Comic Sans MS" pitchFamily="66" charset="0"/>
                <a:cs typeface="Arial" charset="0"/>
              </a:defRPr>
            </a:lvl5pPr>
            <a:lvl6pPr marL="2514600" indent="-228600" eaLnBrk="0" fontAlgn="base" hangingPunct="0">
              <a:spcBef>
                <a:spcPct val="0"/>
              </a:spcBef>
              <a:spcAft>
                <a:spcPct val="0"/>
              </a:spcAft>
              <a:defRPr sz="1200">
                <a:solidFill>
                  <a:schemeClr val="tx1"/>
                </a:solidFill>
                <a:latin typeface="Comic Sans MS" pitchFamily="66" charset="0"/>
                <a:cs typeface="Arial" charset="0"/>
              </a:defRPr>
            </a:lvl6pPr>
            <a:lvl7pPr marL="2971800" indent="-228600" eaLnBrk="0" fontAlgn="base" hangingPunct="0">
              <a:spcBef>
                <a:spcPct val="0"/>
              </a:spcBef>
              <a:spcAft>
                <a:spcPct val="0"/>
              </a:spcAft>
              <a:defRPr sz="1200">
                <a:solidFill>
                  <a:schemeClr val="tx1"/>
                </a:solidFill>
                <a:latin typeface="Comic Sans MS" pitchFamily="66" charset="0"/>
                <a:cs typeface="Arial" charset="0"/>
              </a:defRPr>
            </a:lvl7pPr>
            <a:lvl8pPr marL="3429000" indent="-228600" eaLnBrk="0" fontAlgn="base" hangingPunct="0">
              <a:spcBef>
                <a:spcPct val="0"/>
              </a:spcBef>
              <a:spcAft>
                <a:spcPct val="0"/>
              </a:spcAft>
              <a:defRPr sz="1200">
                <a:solidFill>
                  <a:schemeClr val="tx1"/>
                </a:solidFill>
                <a:latin typeface="Comic Sans MS" pitchFamily="66" charset="0"/>
                <a:cs typeface="Arial" charset="0"/>
              </a:defRPr>
            </a:lvl8pPr>
            <a:lvl9pPr marL="3886200" indent="-228600" eaLnBrk="0" fontAlgn="base" hangingPunct="0">
              <a:spcBef>
                <a:spcPct val="0"/>
              </a:spcBef>
              <a:spcAft>
                <a:spcPct val="0"/>
              </a:spcAft>
              <a:defRPr sz="1200">
                <a:solidFill>
                  <a:schemeClr val="tx1"/>
                </a:solidFill>
                <a:latin typeface="Comic Sans MS" pitchFamily="66" charset="0"/>
                <a:cs typeface="Arial" charset="0"/>
              </a:defRPr>
            </a:lvl9pPr>
          </a:lstStyle>
          <a:p>
            <a:pPr eaLnBrk="1" hangingPunct="1"/>
            <a:endParaRPr lang="en-US" altLang="en-US"/>
          </a:p>
        </p:txBody>
      </p:sp>
      <p:sp>
        <p:nvSpPr>
          <p:cNvPr id="3077" name="Line 7"/>
          <p:cNvSpPr>
            <a:spLocks noChangeShapeType="1"/>
          </p:cNvSpPr>
          <p:nvPr/>
        </p:nvSpPr>
        <p:spPr bwMode="auto">
          <a:xfrm>
            <a:off x="323850" y="3789363"/>
            <a:ext cx="8351838" cy="0"/>
          </a:xfrm>
          <a:prstGeom prst="line">
            <a:avLst/>
          </a:prstGeom>
          <a:noFill/>
          <a:ln w="349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3078" name="Line 9"/>
          <p:cNvSpPr>
            <a:spLocks noChangeShapeType="1"/>
          </p:cNvSpPr>
          <p:nvPr/>
        </p:nvSpPr>
        <p:spPr bwMode="auto">
          <a:xfrm>
            <a:off x="2987675" y="981075"/>
            <a:ext cx="0" cy="5616575"/>
          </a:xfrm>
          <a:prstGeom prst="line">
            <a:avLst/>
          </a:prstGeom>
          <a:noFill/>
          <a:ln w="349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3079" name="Line 10"/>
          <p:cNvSpPr>
            <a:spLocks noChangeShapeType="1"/>
          </p:cNvSpPr>
          <p:nvPr/>
        </p:nvSpPr>
        <p:spPr bwMode="auto">
          <a:xfrm>
            <a:off x="5795963" y="981075"/>
            <a:ext cx="0" cy="5616575"/>
          </a:xfrm>
          <a:prstGeom prst="line">
            <a:avLst/>
          </a:prstGeom>
          <a:noFill/>
          <a:ln w="349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a:p>
        </p:txBody>
      </p:sp>
      <p:sp>
        <p:nvSpPr>
          <p:cNvPr id="3080" name="Text Box 11"/>
          <p:cNvSpPr txBox="1">
            <a:spLocks noChangeArrowheads="1"/>
          </p:cNvSpPr>
          <p:nvPr/>
        </p:nvSpPr>
        <p:spPr bwMode="auto">
          <a:xfrm>
            <a:off x="3132138" y="260350"/>
            <a:ext cx="5616575"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1200">
                <a:solidFill>
                  <a:schemeClr val="tx1"/>
                </a:solidFill>
                <a:latin typeface="Comic Sans MS" pitchFamily="66" charset="0"/>
                <a:cs typeface="Arial" charset="0"/>
              </a:defRPr>
            </a:lvl1pPr>
            <a:lvl2pPr marL="742950" indent="-285750" eaLnBrk="0" hangingPunct="0">
              <a:defRPr sz="1200">
                <a:solidFill>
                  <a:schemeClr val="tx1"/>
                </a:solidFill>
                <a:latin typeface="Comic Sans MS" pitchFamily="66" charset="0"/>
                <a:cs typeface="Arial" charset="0"/>
              </a:defRPr>
            </a:lvl2pPr>
            <a:lvl3pPr marL="1143000" indent="-228600" eaLnBrk="0" hangingPunct="0">
              <a:defRPr sz="1200">
                <a:solidFill>
                  <a:schemeClr val="tx1"/>
                </a:solidFill>
                <a:latin typeface="Comic Sans MS" pitchFamily="66" charset="0"/>
                <a:cs typeface="Arial" charset="0"/>
              </a:defRPr>
            </a:lvl3pPr>
            <a:lvl4pPr marL="1600200" indent="-228600" eaLnBrk="0" hangingPunct="0">
              <a:defRPr sz="1200">
                <a:solidFill>
                  <a:schemeClr val="tx1"/>
                </a:solidFill>
                <a:latin typeface="Comic Sans MS" pitchFamily="66" charset="0"/>
                <a:cs typeface="Arial" charset="0"/>
              </a:defRPr>
            </a:lvl4pPr>
            <a:lvl5pPr marL="2057400" indent="-228600" eaLnBrk="0" hangingPunct="0">
              <a:defRPr sz="1200">
                <a:solidFill>
                  <a:schemeClr val="tx1"/>
                </a:solidFill>
                <a:latin typeface="Comic Sans MS" pitchFamily="66" charset="0"/>
                <a:cs typeface="Arial" charset="0"/>
              </a:defRPr>
            </a:lvl5pPr>
            <a:lvl6pPr marL="2514600" indent="-228600" eaLnBrk="0" fontAlgn="base" hangingPunct="0">
              <a:spcBef>
                <a:spcPct val="0"/>
              </a:spcBef>
              <a:spcAft>
                <a:spcPct val="0"/>
              </a:spcAft>
              <a:defRPr sz="1200">
                <a:solidFill>
                  <a:schemeClr val="tx1"/>
                </a:solidFill>
                <a:latin typeface="Comic Sans MS" pitchFamily="66" charset="0"/>
                <a:cs typeface="Arial" charset="0"/>
              </a:defRPr>
            </a:lvl6pPr>
            <a:lvl7pPr marL="2971800" indent="-228600" eaLnBrk="0" fontAlgn="base" hangingPunct="0">
              <a:spcBef>
                <a:spcPct val="0"/>
              </a:spcBef>
              <a:spcAft>
                <a:spcPct val="0"/>
              </a:spcAft>
              <a:defRPr sz="1200">
                <a:solidFill>
                  <a:schemeClr val="tx1"/>
                </a:solidFill>
                <a:latin typeface="Comic Sans MS" pitchFamily="66" charset="0"/>
                <a:cs typeface="Arial" charset="0"/>
              </a:defRPr>
            </a:lvl7pPr>
            <a:lvl8pPr marL="3429000" indent="-228600" eaLnBrk="0" fontAlgn="base" hangingPunct="0">
              <a:spcBef>
                <a:spcPct val="0"/>
              </a:spcBef>
              <a:spcAft>
                <a:spcPct val="0"/>
              </a:spcAft>
              <a:defRPr sz="1200">
                <a:solidFill>
                  <a:schemeClr val="tx1"/>
                </a:solidFill>
                <a:latin typeface="Comic Sans MS" pitchFamily="66" charset="0"/>
                <a:cs typeface="Arial" charset="0"/>
              </a:defRPr>
            </a:lvl8pPr>
            <a:lvl9pPr marL="3886200" indent="-228600" eaLnBrk="0" fontAlgn="base" hangingPunct="0">
              <a:spcBef>
                <a:spcPct val="0"/>
              </a:spcBef>
              <a:spcAft>
                <a:spcPct val="0"/>
              </a:spcAft>
              <a:defRPr sz="1200">
                <a:solidFill>
                  <a:schemeClr val="tx1"/>
                </a:solidFill>
                <a:latin typeface="Comic Sans MS" pitchFamily="66" charset="0"/>
                <a:cs typeface="Arial" charset="0"/>
              </a:defRPr>
            </a:lvl9pPr>
          </a:lstStyle>
          <a:p>
            <a:pPr algn="ctr" eaLnBrk="1" hangingPunct="1">
              <a:spcBef>
                <a:spcPct val="50000"/>
              </a:spcBef>
            </a:pPr>
            <a:r>
              <a:rPr lang="en-GB" altLang="en-US" sz="1600" b="1" u="sng" dirty="0"/>
              <a:t>What was the immediate impact of the </a:t>
            </a:r>
            <a:r>
              <a:rPr lang="en-GB" altLang="en-US" sz="1600" b="1" u="sng" dirty="0" err="1"/>
              <a:t>ToV</a:t>
            </a:r>
            <a:r>
              <a:rPr lang="en-GB" altLang="en-US" sz="1600" b="1" u="sng" dirty="0"/>
              <a:t> in Germany up to 1923?</a:t>
            </a:r>
          </a:p>
        </p:txBody>
      </p:sp>
      <p:sp>
        <p:nvSpPr>
          <p:cNvPr id="3081" name="Text Box 12"/>
          <p:cNvSpPr txBox="1">
            <a:spLocks noChangeArrowheads="1"/>
          </p:cNvSpPr>
          <p:nvPr/>
        </p:nvSpPr>
        <p:spPr bwMode="auto">
          <a:xfrm>
            <a:off x="323850" y="2924175"/>
            <a:ext cx="2663825"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1200">
                <a:solidFill>
                  <a:schemeClr val="tx1"/>
                </a:solidFill>
                <a:latin typeface="Comic Sans MS" pitchFamily="66" charset="0"/>
                <a:cs typeface="Arial" charset="0"/>
              </a:defRPr>
            </a:lvl1pPr>
            <a:lvl2pPr marL="742950" indent="-285750" eaLnBrk="0" hangingPunct="0">
              <a:defRPr sz="1200">
                <a:solidFill>
                  <a:schemeClr val="tx1"/>
                </a:solidFill>
                <a:latin typeface="Comic Sans MS" pitchFamily="66" charset="0"/>
                <a:cs typeface="Arial" charset="0"/>
              </a:defRPr>
            </a:lvl2pPr>
            <a:lvl3pPr marL="1143000" indent="-228600" eaLnBrk="0" hangingPunct="0">
              <a:defRPr sz="1200">
                <a:solidFill>
                  <a:schemeClr val="tx1"/>
                </a:solidFill>
                <a:latin typeface="Comic Sans MS" pitchFamily="66" charset="0"/>
                <a:cs typeface="Arial" charset="0"/>
              </a:defRPr>
            </a:lvl3pPr>
            <a:lvl4pPr marL="1600200" indent="-228600" eaLnBrk="0" hangingPunct="0">
              <a:defRPr sz="1200">
                <a:solidFill>
                  <a:schemeClr val="tx1"/>
                </a:solidFill>
                <a:latin typeface="Comic Sans MS" pitchFamily="66" charset="0"/>
                <a:cs typeface="Arial" charset="0"/>
              </a:defRPr>
            </a:lvl4pPr>
            <a:lvl5pPr marL="2057400" indent="-228600" eaLnBrk="0" hangingPunct="0">
              <a:defRPr sz="1200">
                <a:solidFill>
                  <a:schemeClr val="tx1"/>
                </a:solidFill>
                <a:latin typeface="Comic Sans MS" pitchFamily="66" charset="0"/>
                <a:cs typeface="Arial" charset="0"/>
              </a:defRPr>
            </a:lvl5pPr>
            <a:lvl6pPr marL="2514600" indent="-228600" eaLnBrk="0" fontAlgn="base" hangingPunct="0">
              <a:spcBef>
                <a:spcPct val="0"/>
              </a:spcBef>
              <a:spcAft>
                <a:spcPct val="0"/>
              </a:spcAft>
              <a:defRPr sz="1200">
                <a:solidFill>
                  <a:schemeClr val="tx1"/>
                </a:solidFill>
                <a:latin typeface="Comic Sans MS" pitchFamily="66" charset="0"/>
                <a:cs typeface="Arial" charset="0"/>
              </a:defRPr>
            </a:lvl6pPr>
            <a:lvl7pPr marL="2971800" indent="-228600" eaLnBrk="0" fontAlgn="base" hangingPunct="0">
              <a:spcBef>
                <a:spcPct val="0"/>
              </a:spcBef>
              <a:spcAft>
                <a:spcPct val="0"/>
              </a:spcAft>
              <a:defRPr sz="1200">
                <a:solidFill>
                  <a:schemeClr val="tx1"/>
                </a:solidFill>
                <a:latin typeface="Comic Sans MS" pitchFamily="66" charset="0"/>
                <a:cs typeface="Arial" charset="0"/>
              </a:defRPr>
            </a:lvl7pPr>
            <a:lvl8pPr marL="3429000" indent="-228600" eaLnBrk="0" fontAlgn="base" hangingPunct="0">
              <a:spcBef>
                <a:spcPct val="0"/>
              </a:spcBef>
              <a:spcAft>
                <a:spcPct val="0"/>
              </a:spcAft>
              <a:defRPr sz="1200">
                <a:solidFill>
                  <a:schemeClr val="tx1"/>
                </a:solidFill>
                <a:latin typeface="Comic Sans MS" pitchFamily="66" charset="0"/>
                <a:cs typeface="Arial" charset="0"/>
              </a:defRPr>
            </a:lvl8pPr>
            <a:lvl9pPr marL="3886200" indent="-228600" eaLnBrk="0" fontAlgn="base" hangingPunct="0">
              <a:spcBef>
                <a:spcPct val="0"/>
              </a:spcBef>
              <a:spcAft>
                <a:spcPct val="0"/>
              </a:spcAft>
              <a:defRPr sz="1200">
                <a:solidFill>
                  <a:schemeClr val="tx1"/>
                </a:solidFill>
                <a:latin typeface="Comic Sans MS" pitchFamily="66" charset="0"/>
                <a:cs typeface="Arial" charset="0"/>
              </a:defRPr>
            </a:lvl9pPr>
          </a:lstStyle>
          <a:p>
            <a:pPr eaLnBrk="1" hangingPunct="1">
              <a:spcBef>
                <a:spcPct val="50000"/>
              </a:spcBef>
            </a:pPr>
            <a:r>
              <a:rPr lang="en-GB" altLang="en-US"/>
              <a:t>1. The German Kaiser fled to Holland leaving a new Democratic government known as the Weimar Republic. </a:t>
            </a:r>
          </a:p>
        </p:txBody>
      </p:sp>
      <p:sp>
        <p:nvSpPr>
          <p:cNvPr id="3082" name="Text Box 13"/>
          <p:cNvSpPr txBox="1">
            <a:spLocks noChangeArrowheads="1"/>
          </p:cNvSpPr>
          <p:nvPr/>
        </p:nvSpPr>
        <p:spPr bwMode="auto">
          <a:xfrm>
            <a:off x="2987675" y="2924175"/>
            <a:ext cx="2735263"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1200">
                <a:solidFill>
                  <a:schemeClr val="tx1"/>
                </a:solidFill>
                <a:latin typeface="Comic Sans MS" pitchFamily="66" charset="0"/>
                <a:cs typeface="Arial" charset="0"/>
              </a:defRPr>
            </a:lvl1pPr>
            <a:lvl2pPr marL="742950" indent="-285750" eaLnBrk="0" hangingPunct="0">
              <a:defRPr sz="1200">
                <a:solidFill>
                  <a:schemeClr val="tx1"/>
                </a:solidFill>
                <a:latin typeface="Comic Sans MS" pitchFamily="66" charset="0"/>
                <a:cs typeface="Arial" charset="0"/>
              </a:defRPr>
            </a:lvl2pPr>
            <a:lvl3pPr marL="1143000" indent="-228600" eaLnBrk="0" hangingPunct="0">
              <a:defRPr sz="1200">
                <a:solidFill>
                  <a:schemeClr val="tx1"/>
                </a:solidFill>
                <a:latin typeface="Comic Sans MS" pitchFamily="66" charset="0"/>
                <a:cs typeface="Arial" charset="0"/>
              </a:defRPr>
            </a:lvl3pPr>
            <a:lvl4pPr marL="1600200" indent="-228600" eaLnBrk="0" hangingPunct="0">
              <a:defRPr sz="1200">
                <a:solidFill>
                  <a:schemeClr val="tx1"/>
                </a:solidFill>
                <a:latin typeface="Comic Sans MS" pitchFamily="66" charset="0"/>
                <a:cs typeface="Arial" charset="0"/>
              </a:defRPr>
            </a:lvl4pPr>
            <a:lvl5pPr marL="2057400" indent="-228600" eaLnBrk="0" hangingPunct="0">
              <a:defRPr sz="1200">
                <a:solidFill>
                  <a:schemeClr val="tx1"/>
                </a:solidFill>
                <a:latin typeface="Comic Sans MS" pitchFamily="66" charset="0"/>
                <a:cs typeface="Arial" charset="0"/>
              </a:defRPr>
            </a:lvl5pPr>
            <a:lvl6pPr marL="2514600" indent="-228600" eaLnBrk="0" fontAlgn="base" hangingPunct="0">
              <a:spcBef>
                <a:spcPct val="0"/>
              </a:spcBef>
              <a:spcAft>
                <a:spcPct val="0"/>
              </a:spcAft>
              <a:defRPr sz="1200">
                <a:solidFill>
                  <a:schemeClr val="tx1"/>
                </a:solidFill>
                <a:latin typeface="Comic Sans MS" pitchFamily="66" charset="0"/>
                <a:cs typeface="Arial" charset="0"/>
              </a:defRPr>
            </a:lvl6pPr>
            <a:lvl7pPr marL="2971800" indent="-228600" eaLnBrk="0" fontAlgn="base" hangingPunct="0">
              <a:spcBef>
                <a:spcPct val="0"/>
              </a:spcBef>
              <a:spcAft>
                <a:spcPct val="0"/>
              </a:spcAft>
              <a:defRPr sz="1200">
                <a:solidFill>
                  <a:schemeClr val="tx1"/>
                </a:solidFill>
                <a:latin typeface="Comic Sans MS" pitchFamily="66" charset="0"/>
                <a:cs typeface="Arial" charset="0"/>
              </a:defRPr>
            </a:lvl7pPr>
            <a:lvl8pPr marL="3429000" indent="-228600" eaLnBrk="0" fontAlgn="base" hangingPunct="0">
              <a:spcBef>
                <a:spcPct val="0"/>
              </a:spcBef>
              <a:spcAft>
                <a:spcPct val="0"/>
              </a:spcAft>
              <a:defRPr sz="1200">
                <a:solidFill>
                  <a:schemeClr val="tx1"/>
                </a:solidFill>
                <a:latin typeface="Comic Sans MS" pitchFamily="66" charset="0"/>
                <a:cs typeface="Arial" charset="0"/>
              </a:defRPr>
            </a:lvl8pPr>
            <a:lvl9pPr marL="3886200" indent="-228600" eaLnBrk="0" fontAlgn="base" hangingPunct="0">
              <a:spcBef>
                <a:spcPct val="0"/>
              </a:spcBef>
              <a:spcAft>
                <a:spcPct val="0"/>
              </a:spcAft>
              <a:defRPr sz="1200">
                <a:solidFill>
                  <a:schemeClr val="tx1"/>
                </a:solidFill>
                <a:latin typeface="Comic Sans MS" pitchFamily="66" charset="0"/>
                <a:cs typeface="Arial" charset="0"/>
              </a:defRPr>
            </a:lvl9pPr>
          </a:lstStyle>
          <a:p>
            <a:pPr eaLnBrk="1" hangingPunct="1">
              <a:spcBef>
                <a:spcPct val="50000"/>
              </a:spcBef>
            </a:pPr>
            <a:r>
              <a:rPr lang="en-GB" altLang="en-US"/>
              <a:t>2. The German’s felt the ToV was a ‘diktat’ as it was forced upon them. They were not even allowed a representative at the conference.</a:t>
            </a:r>
          </a:p>
        </p:txBody>
      </p:sp>
      <p:sp>
        <p:nvSpPr>
          <p:cNvPr id="3083" name="Text Box 14"/>
          <p:cNvSpPr txBox="1">
            <a:spLocks noChangeArrowheads="1"/>
          </p:cNvSpPr>
          <p:nvPr/>
        </p:nvSpPr>
        <p:spPr bwMode="auto">
          <a:xfrm>
            <a:off x="5795963" y="2565400"/>
            <a:ext cx="2952750"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1200">
                <a:solidFill>
                  <a:schemeClr val="tx1"/>
                </a:solidFill>
                <a:latin typeface="Comic Sans MS" pitchFamily="66" charset="0"/>
                <a:cs typeface="Arial" charset="0"/>
              </a:defRPr>
            </a:lvl1pPr>
            <a:lvl2pPr marL="742950" indent="-285750" eaLnBrk="0" hangingPunct="0">
              <a:defRPr sz="1200">
                <a:solidFill>
                  <a:schemeClr val="tx1"/>
                </a:solidFill>
                <a:latin typeface="Comic Sans MS" pitchFamily="66" charset="0"/>
                <a:cs typeface="Arial" charset="0"/>
              </a:defRPr>
            </a:lvl2pPr>
            <a:lvl3pPr marL="1143000" indent="-228600" eaLnBrk="0" hangingPunct="0">
              <a:defRPr sz="1200">
                <a:solidFill>
                  <a:schemeClr val="tx1"/>
                </a:solidFill>
                <a:latin typeface="Comic Sans MS" pitchFamily="66" charset="0"/>
                <a:cs typeface="Arial" charset="0"/>
              </a:defRPr>
            </a:lvl3pPr>
            <a:lvl4pPr marL="1600200" indent="-228600" eaLnBrk="0" hangingPunct="0">
              <a:defRPr sz="1200">
                <a:solidFill>
                  <a:schemeClr val="tx1"/>
                </a:solidFill>
                <a:latin typeface="Comic Sans MS" pitchFamily="66" charset="0"/>
                <a:cs typeface="Arial" charset="0"/>
              </a:defRPr>
            </a:lvl4pPr>
            <a:lvl5pPr marL="2057400" indent="-228600" eaLnBrk="0" hangingPunct="0">
              <a:defRPr sz="1200">
                <a:solidFill>
                  <a:schemeClr val="tx1"/>
                </a:solidFill>
                <a:latin typeface="Comic Sans MS" pitchFamily="66" charset="0"/>
                <a:cs typeface="Arial" charset="0"/>
              </a:defRPr>
            </a:lvl5pPr>
            <a:lvl6pPr marL="2514600" indent="-228600" eaLnBrk="0" fontAlgn="base" hangingPunct="0">
              <a:spcBef>
                <a:spcPct val="0"/>
              </a:spcBef>
              <a:spcAft>
                <a:spcPct val="0"/>
              </a:spcAft>
              <a:defRPr sz="1200">
                <a:solidFill>
                  <a:schemeClr val="tx1"/>
                </a:solidFill>
                <a:latin typeface="Comic Sans MS" pitchFamily="66" charset="0"/>
                <a:cs typeface="Arial" charset="0"/>
              </a:defRPr>
            </a:lvl6pPr>
            <a:lvl7pPr marL="2971800" indent="-228600" eaLnBrk="0" fontAlgn="base" hangingPunct="0">
              <a:spcBef>
                <a:spcPct val="0"/>
              </a:spcBef>
              <a:spcAft>
                <a:spcPct val="0"/>
              </a:spcAft>
              <a:defRPr sz="1200">
                <a:solidFill>
                  <a:schemeClr val="tx1"/>
                </a:solidFill>
                <a:latin typeface="Comic Sans MS" pitchFamily="66" charset="0"/>
                <a:cs typeface="Arial" charset="0"/>
              </a:defRPr>
            </a:lvl7pPr>
            <a:lvl8pPr marL="3429000" indent="-228600" eaLnBrk="0" fontAlgn="base" hangingPunct="0">
              <a:spcBef>
                <a:spcPct val="0"/>
              </a:spcBef>
              <a:spcAft>
                <a:spcPct val="0"/>
              </a:spcAft>
              <a:defRPr sz="1200">
                <a:solidFill>
                  <a:schemeClr val="tx1"/>
                </a:solidFill>
                <a:latin typeface="Comic Sans MS" pitchFamily="66" charset="0"/>
                <a:cs typeface="Arial" charset="0"/>
              </a:defRPr>
            </a:lvl8pPr>
            <a:lvl9pPr marL="3886200" indent="-228600" eaLnBrk="0" fontAlgn="base" hangingPunct="0">
              <a:spcBef>
                <a:spcPct val="0"/>
              </a:spcBef>
              <a:spcAft>
                <a:spcPct val="0"/>
              </a:spcAft>
              <a:defRPr sz="1200">
                <a:solidFill>
                  <a:schemeClr val="tx1"/>
                </a:solidFill>
                <a:latin typeface="Comic Sans MS" pitchFamily="66" charset="0"/>
                <a:cs typeface="Arial" charset="0"/>
              </a:defRPr>
            </a:lvl9pPr>
          </a:lstStyle>
          <a:p>
            <a:pPr eaLnBrk="1" hangingPunct="1">
              <a:spcBef>
                <a:spcPct val="50000"/>
              </a:spcBef>
            </a:pPr>
            <a:r>
              <a:rPr lang="en-GB" altLang="en-US"/>
              <a:t>3. The Weimar Republic was unpopular for signing the ToV. In 1920 Dr Wolfgang Kapp led a force of ex- soldiers to overthrow the government. The workers in Berlin went on strike and the Kapp Putsch failed.</a:t>
            </a:r>
          </a:p>
        </p:txBody>
      </p:sp>
      <p:sp>
        <p:nvSpPr>
          <p:cNvPr id="3084" name="Text Box 16"/>
          <p:cNvSpPr txBox="1">
            <a:spLocks noChangeArrowheads="1"/>
          </p:cNvSpPr>
          <p:nvPr/>
        </p:nvSpPr>
        <p:spPr bwMode="auto">
          <a:xfrm>
            <a:off x="323850" y="5516563"/>
            <a:ext cx="2735263" cy="1004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1200">
                <a:solidFill>
                  <a:schemeClr val="tx1"/>
                </a:solidFill>
                <a:latin typeface="Comic Sans MS" pitchFamily="66" charset="0"/>
                <a:cs typeface="Arial" charset="0"/>
              </a:defRPr>
            </a:lvl1pPr>
            <a:lvl2pPr marL="742950" indent="-285750" eaLnBrk="0" hangingPunct="0">
              <a:defRPr sz="1200">
                <a:solidFill>
                  <a:schemeClr val="tx1"/>
                </a:solidFill>
                <a:latin typeface="Comic Sans MS" pitchFamily="66" charset="0"/>
                <a:cs typeface="Arial" charset="0"/>
              </a:defRPr>
            </a:lvl2pPr>
            <a:lvl3pPr marL="1143000" indent="-228600" eaLnBrk="0" hangingPunct="0">
              <a:defRPr sz="1200">
                <a:solidFill>
                  <a:schemeClr val="tx1"/>
                </a:solidFill>
                <a:latin typeface="Comic Sans MS" pitchFamily="66" charset="0"/>
                <a:cs typeface="Arial" charset="0"/>
              </a:defRPr>
            </a:lvl3pPr>
            <a:lvl4pPr marL="1600200" indent="-228600" eaLnBrk="0" hangingPunct="0">
              <a:defRPr sz="1200">
                <a:solidFill>
                  <a:schemeClr val="tx1"/>
                </a:solidFill>
                <a:latin typeface="Comic Sans MS" pitchFamily="66" charset="0"/>
                <a:cs typeface="Arial" charset="0"/>
              </a:defRPr>
            </a:lvl4pPr>
            <a:lvl5pPr marL="2057400" indent="-228600" eaLnBrk="0" hangingPunct="0">
              <a:defRPr sz="1200">
                <a:solidFill>
                  <a:schemeClr val="tx1"/>
                </a:solidFill>
                <a:latin typeface="Comic Sans MS" pitchFamily="66" charset="0"/>
                <a:cs typeface="Arial" charset="0"/>
              </a:defRPr>
            </a:lvl5pPr>
            <a:lvl6pPr marL="2514600" indent="-228600" eaLnBrk="0" fontAlgn="base" hangingPunct="0">
              <a:spcBef>
                <a:spcPct val="0"/>
              </a:spcBef>
              <a:spcAft>
                <a:spcPct val="0"/>
              </a:spcAft>
              <a:defRPr sz="1200">
                <a:solidFill>
                  <a:schemeClr val="tx1"/>
                </a:solidFill>
                <a:latin typeface="Comic Sans MS" pitchFamily="66" charset="0"/>
                <a:cs typeface="Arial" charset="0"/>
              </a:defRPr>
            </a:lvl6pPr>
            <a:lvl7pPr marL="2971800" indent="-228600" eaLnBrk="0" fontAlgn="base" hangingPunct="0">
              <a:spcBef>
                <a:spcPct val="0"/>
              </a:spcBef>
              <a:spcAft>
                <a:spcPct val="0"/>
              </a:spcAft>
              <a:defRPr sz="1200">
                <a:solidFill>
                  <a:schemeClr val="tx1"/>
                </a:solidFill>
                <a:latin typeface="Comic Sans MS" pitchFamily="66" charset="0"/>
                <a:cs typeface="Arial" charset="0"/>
              </a:defRPr>
            </a:lvl7pPr>
            <a:lvl8pPr marL="3429000" indent="-228600" eaLnBrk="0" fontAlgn="base" hangingPunct="0">
              <a:spcBef>
                <a:spcPct val="0"/>
              </a:spcBef>
              <a:spcAft>
                <a:spcPct val="0"/>
              </a:spcAft>
              <a:defRPr sz="1200">
                <a:solidFill>
                  <a:schemeClr val="tx1"/>
                </a:solidFill>
                <a:latin typeface="Comic Sans MS" pitchFamily="66" charset="0"/>
                <a:cs typeface="Arial" charset="0"/>
              </a:defRPr>
            </a:lvl8pPr>
            <a:lvl9pPr marL="3886200" indent="-228600" eaLnBrk="0" fontAlgn="base" hangingPunct="0">
              <a:spcBef>
                <a:spcPct val="0"/>
              </a:spcBef>
              <a:spcAft>
                <a:spcPct val="0"/>
              </a:spcAft>
              <a:defRPr sz="1200">
                <a:solidFill>
                  <a:schemeClr val="tx1"/>
                </a:solidFill>
                <a:latin typeface="Comic Sans MS" pitchFamily="66" charset="0"/>
                <a:cs typeface="Arial" charset="0"/>
              </a:defRPr>
            </a:lvl9pPr>
          </a:lstStyle>
          <a:p>
            <a:pPr eaLnBrk="1" hangingPunct="1">
              <a:spcBef>
                <a:spcPct val="50000"/>
              </a:spcBef>
            </a:pPr>
            <a:r>
              <a:rPr lang="en-GB" altLang="en-US"/>
              <a:t>4. Germany was forced to pay reparations. Reparations were so unpopular several politicians who said they should try to pay them were murdered.</a:t>
            </a:r>
          </a:p>
        </p:txBody>
      </p:sp>
      <p:sp>
        <p:nvSpPr>
          <p:cNvPr id="3085" name="Text Box 17"/>
          <p:cNvSpPr txBox="1">
            <a:spLocks noChangeArrowheads="1"/>
          </p:cNvSpPr>
          <p:nvPr/>
        </p:nvSpPr>
        <p:spPr bwMode="auto">
          <a:xfrm>
            <a:off x="3059113" y="5589588"/>
            <a:ext cx="2663825" cy="1004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1200">
                <a:solidFill>
                  <a:schemeClr val="tx1"/>
                </a:solidFill>
                <a:latin typeface="Comic Sans MS" pitchFamily="66" charset="0"/>
                <a:cs typeface="Arial" charset="0"/>
              </a:defRPr>
            </a:lvl1pPr>
            <a:lvl2pPr marL="742950" indent="-285750" eaLnBrk="0" hangingPunct="0">
              <a:defRPr sz="1200">
                <a:solidFill>
                  <a:schemeClr val="tx1"/>
                </a:solidFill>
                <a:latin typeface="Comic Sans MS" pitchFamily="66" charset="0"/>
                <a:cs typeface="Arial" charset="0"/>
              </a:defRPr>
            </a:lvl2pPr>
            <a:lvl3pPr marL="1143000" indent="-228600" eaLnBrk="0" hangingPunct="0">
              <a:defRPr sz="1200">
                <a:solidFill>
                  <a:schemeClr val="tx1"/>
                </a:solidFill>
                <a:latin typeface="Comic Sans MS" pitchFamily="66" charset="0"/>
                <a:cs typeface="Arial" charset="0"/>
              </a:defRPr>
            </a:lvl3pPr>
            <a:lvl4pPr marL="1600200" indent="-228600" eaLnBrk="0" hangingPunct="0">
              <a:defRPr sz="1200">
                <a:solidFill>
                  <a:schemeClr val="tx1"/>
                </a:solidFill>
                <a:latin typeface="Comic Sans MS" pitchFamily="66" charset="0"/>
                <a:cs typeface="Arial" charset="0"/>
              </a:defRPr>
            </a:lvl4pPr>
            <a:lvl5pPr marL="2057400" indent="-228600" eaLnBrk="0" hangingPunct="0">
              <a:defRPr sz="1200">
                <a:solidFill>
                  <a:schemeClr val="tx1"/>
                </a:solidFill>
                <a:latin typeface="Comic Sans MS" pitchFamily="66" charset="0"/>
                <a:cs typeface="Arial" charset="0"/>
              </a:defRPr>
            </a:lvl5pPr>
            <a:lvl6pPr marL="2514600" indent="-228600" eaLnBrk="0" fontAlgn="base" hangingPunct="0">
              <a:spcBef>
                <a:spcPct val="0"/>
              </a:spcBef>
              <a:spcAft>
                <a:spcPct val="0"/>
              </a:spcAft>
              <a:defRPr sz="1200">
                <a:solidFill>
                  <a:schemeClr val="tx1"/>
                </a:solidFill>
                <a:latin typeface="Comic Sans MS" pitchFamily="66" charset="0"/>
                <a:cs typeface="Arial" charset="0"/>
              </a:defRPr>
            </a:lvl6pPr>
            <a:lvl7pPr marL="2971800" indent="-228600" eaLnBrk="0" fontAlgn="base" hangingPunct="0">
              <a:spcBef>
                <a:spcPct val="0"/>
              </a:spcBef>
              <a:spcAft>
                <a:spcPct val="0"/>
              </a:spcAft>
              <a:defRPr sz="1200">
                <a:solidFill>
                  <a:schemeClr val="tx1"/>
                </a:solidFill>
                <a:latin typeface="Comic Sans MS" pitchFamily="66" charset="0"/>
                <a:cs typeface="Arial" charset="0"/>
              </a:defRPr>
            </a:lvl7pPr>
            <a:lvl8pPr marL="3429000" indent="-228600" eaLnBrk="0" fontAlgn="base" hangingPunct="0">
              <a:spcBef>
                <a:spcPct val="0"/>
              </a:spcBef>
              <a:spcAft>
                <a:spcPct val="0"/>
              </a:spcAft>
              <a:defRPr sz="1200">
                <a:solidFill>
                  <a:schemeClr val="tx1"/>
                </a:solidFill>
                <a:latin typeface="Comic Sans MS" pitchFamily="66" charset="0"/>
                <a:cs typeface="Arial" charset="0"/>
              </a:defRPr>
            </a:lvl8pPr>
            <a:lvl9pPr marL="3886200" indent="-228600" eaLnBrk="0" fontAlgn="base" hangingPunct="0">
              <a:spcBef>
                <a:spcPct val="0"/>
              </a:spcBef>
              <a:spcAft>
                <a:spcPct val="0"/>
              </a:spcAft>
              <a:defRPr sz="1200">
                <a:solidFill>
                  <a:schemeClr val="tx1"/>
                </a:solidFill>
                <a:latin typeface="Comic Sans MS" pitchFamily="66" charset="0"/>
                <a:cs typeface="Arial" charset="0"/>
              </a:defRPr>
            </a:lvl9pPr>
          </a:lstStyle>
          <a:p>
            <a:pPr eaLnBrk="1" hangingPunct="1">
              <a:spcBef>
                <a:spcPct val="50000"/>
              </a:spcBef>
            </a:pPr>
            <a:r>
              <a:rPr lang="en-GB" altLang="en-US"/>
              <a:t>5. In 1923, when Germany couldn’t pay the reparations the French invaded the industrial Ruhr land. The German workers stopped working.</a:t>
            </a:r>
          </a:p>
        </p:txBody>
      </p:sp>
      <p:sp>
        <p:nvSpPr>
          <p:cNvPr id="3086" name="Text Box 19"/>
          <p:cNvSpPr txBox="1">
            <a:spLocks noChangeArrowheads="1"/>
          </p:cNvSpPr>
          <p:nvPr/>
        </p:nvSpPr>
        <p:spPr bwMode="auto">
          <a:xfrm>
            <a:off x="5867400" y="5661025"/>
            <a:ext cx="2663825"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1200">
                <a:solidFill>
                  <a:schemeClr val="tx1"/>
                </a:solidFill>
                <a:latin typeface="Comic Sans MS" pitchFamily="66" charset="0"/>
                <a:cs typeface="Arial" charset="0"/>
              </a:defRPr>
            </a:lvl1pPr>
            <a:lvl2pPr marL="742950" indent="-285750" eaLnBrk="0" hangingPunct="0">
              <a:defRPr sz="1200">
                <a:solidFill>
                  <a:schemeClr val="tx1"/>
                </a:solidFill>
                <a:latin typeface="Comic Sans MS" pitchFamily="66" charset="0"/>
                <a:cs typeface="Arial" charset="0"/>
              </a:defRPr>
            </a:lvl2pPr>
            <a:lvl3pPr marL="1143000" indent="-228600" eaLnBrk="0" hangingPunct="0">
              <a:defRPr sz="1200">
                <a:solidFill>
                  <a:schemeClr val="tx1"/>
                </a:solidFill>
                <a:latin typeface="Comic Sans MS" pitchFamily="66" charset="0"/>
                <a:cs typeface="Arial" charset="0"/>
              </a:defRPr>
            </a:lvl3pPr>
            <a:lvl4pPr marL="1600200" indent="-228600" eaLnBrk="0" hangingPunct="0">
              <a:defRPr sz="1200">
                <a:solidFill>
                  <a:schemeClr val="tx1"/>
                </a:solidFill>
                <a:latin typeface="Comic Sans MS" pitchFamily="66" charset="0"/>
                <a:cs typeface="Arial" charset="0"/>
              </a:defRPr>
            </a:lvl4pPr>
            <a:lvl5pPr marL="2057400" indent="-228600" eaLnBrk="0" hangingPunct="0">
              <a:defRPr sz="1200">
                <a:solidFill>
                  <a:schemeClr val="tx1"/>
                </a:solidFill>
                <a:latin typeface="Comic Sans MS" pitchFamily="66" charset="0"/>
                <a:cs typeface="Arial" charset="0"/>
              </a:defRPr>
            </a:lvl5pPr>
            <a:lvl6pPr marL="2514600" indent="-228600" eaLnBrk="0" fontAlgn="base" hangingPunct="0">
              <a:spcBef>
                <a:spcPct val="0"/>
              </a:spcBef>
              <a:spcAft>
                <a:spcPct val="0"/>
              </a:spcAft>
              <a:defRPr sz="1200">
                <a:solidFill>
                  <a:schemeClr val="tx1"/>
                </a:solidFill>
                <a:latin typeface="Comic Sans MS" pitchFamily="66" charset="0"/>
                <a:cs typeface="Arial" charset="0"/>
              </a:defRPr>
            </a:lvl6pPr>
            <a:lvl7pPr marL="2971800" indent="-228600" eaLnBrk="0" fontAlgn="base" hangingPunct="0">
              <a:spcBef>
                <a:spcPct val="0"/>
              </a:spcBef>
              <a:spcAft>
                <a:spcPct val="0"/>
              </a:spcAft>
              <a:defRPr sz="1200">
                <a:solidFill>
                  <a:schemeClr val="tx1"/>
                </a:solidFill>
                <a:latin typeface="Comic Sans MS" pitchFamily="66" charset="0"/>
                <a:cs typeface="Arial" charset="0"/>
              </a:defRPr>
            </a:lvl7pPr>
            <a:lvl8pPr marL="3429000" indent="-228600" eaLnBrk="0" fontAlgn="base" hangingPunct="0">
              <a:spcBef>
                <a:spcPct val="0"/>
              </a:spcBef>
              <a:spcAft>
                <a:spcPct val="0"/>
              </a:spcAft>
              <a:defRPr sz="1200">
                <a:solidFill>
                  <a:schemeClr val="tx1"/>
                </a:solidFill>
                <a:latin typeface="Comic Sans MS" pitchFamily="66" charset="0"/>
                <a:cs typeface="Arial" charset="0"/>
              </a:defRPr>
            </a:lvl8pPr>
            <a:lvl9pPr marL="3886200" indent="-228600" eaLnBrk="0" fontAlgn="base" hangingPunct="0">
              <a:spcBef>
                <a:spcPct val="0"/>
              </a:spcBef>
              <a:spcAft>
                <a:spcPct val="0"/>
              </a:spcAft>
              <a:defRPr sz="1200">
                <a:solidFill>
                  <a:schemeClr val="tx1"/>
                </a:solidFill>
                <a:latin typeface="Comic Sans MS" pitchFamily="66" charset="0"/>
                <a:cs typeface="Arial" charset="0"/>
              </a:defRPr>
            </a:lvl9pPr>
          </a:lstStyle>
          <a:p>
            <a:pPr eaLnBrk="1" hangingPunct="1">
              <a:spcBef>
                <a:spcPct val="50000"/>
              </a:spcBef>
            </a:pPr>
            <a:r>
              <a:rPr lang="en-GB" altLang="en-US"/>
              <a:t>6. Paying the workers in the Ruhr to strike was expensive so the government made more money. This led to hyper- inflation.</a:t>
            </a:r>
          </a:p>
        </p:txBody>
      </p:sp>
      <p:pic>
        <p:nvPicPr>
          <p:cNvPr id="3087" name="Picture 20" descr="MCj04417540000[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411413" y="44450"/>
            <a:ext cx="1228725" cy="1228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88" name="Picture 22" descr="German-Fla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667625" y="549275"/>
            <a:ext cx="1317625"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 name="WordArt 5"/>
          <p:cNvSpPr>
            <a:spLocks noChangeArrowheads="1" noChangeShapeType="1" noTextEdit="1"/>
          </p:cNvSpPr>
          <p:nvPr/>
        </p:nvSpPr>
        <p:spPr bwMode="auto">
          <a:xfrm>
            <a:off x="0" y="0"/>
            <a:ext cx="1584871" cy="936402"/>
          </a:xfrm>
          <a:prstGeom prst="rect">
            <a:avLst/>
          </a:prstGeom>
        </p:spPr>
        <p:txBody>
          <a:bodyPr wrap="none" fromWordArt="1">
            <a:prstTxWarp prst="textSlantUp">
              <a:avLst>
                <a:gd name="adj" fmla="val 55556"/>
              </a:avLst>
            </a:prstTxWarp>
          </a:bodyPr>
          <a:lstStyle/>
          <a:p>
            <a:pPr algn="ctr"/>
            <a:r>
              <a:rPr lang="en-GB" sz="3600" kern="10" dirty="0" smtClean="0">
                <a:ln w="38100">
                  <a:solidFill>
                    <a:srgbClr val="000000"/>
                  </a:solidFill>
                  <a:round/>
                  <a:headEnd/>
                  <a:tailEnd/>
                </a:ln>
                <a:solidFill>
                  <a:schemeClr val="bg1"/>
                </a:solidFill>
                <a:latin typeface="Arial Black"/>
              </a:rPr>
              <a:t>Task2</a:t>
            </a:r>
            <a:endParaRPr lang="en-GB" sz="3600" kern="10" dirty="0">
              <a:ln w="38100">
                <a:solidFill>
                  <a:srgbClr val="000000"/>
                </a:solidFill>
                <a:round/>
                <a:headEnd/>
                <a:tailEnd/>
              </a:ln>
              <a:solidFill>
                <a:schemeClr val="bg1"/>
              </a:solidFill>
              <a:latin typeface="Arial Black"/>
            </a:endParaRPr>
          </a:p>
        </p:txBody>
      </p:sp>
    </p:spTree>
    <p:extLst>
      <p:ext uri="{BB962C8B-B14F-4D97-AF65-F5344CB8AC3E}">
        <p14:creationId xmlns:p14="http://schemas.microsoft.com/office/powerpoint/2010/main" xmlns="" val="3138329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1099" y="620688"/>
            <a:ext cx="1944216" cy="5509200"/>
          </a:xfrm>
          <a:prstGeom prst="rect">
            <a:avLst/>
          </a:prstGeom>
          <a:noFill/>
        </p:spPr>
        <p:txBody>
          <a:bodyPr wrap="square" rtlCol="0">
            <a:spAutoFit/>
          </a:bodyPr>
          <a:lstStyle/>
          <a:p>
            <a:pPr algn="ctr"/>
            <a:r>
              <a:rPr lang="en-GB" sz="8800" dirty="0">
                <a:solidFill>
                  <a:srgbClr val="FFFF00"/>
                </a:solidFill>
                <a:latin typeface="Aharoni" panose="02010803020104030203" pitchFamily="2" charset="-79"/>
                <a:cs typeface="Aharoni" panose="02010803020104030203" pitchFamily="2" charset="-79"/>
              </a:rPr>
              <a:t>S</a:t>
            </a:r>
          </a:p>
          <a:p>
            <a:pPr algn="ctr"/>
            <a:r>
              <a:rPr lang="en-GB" sz="8800" dirty="0">
                <a:solidFill>
                  <a:srgbClr val="FFFF00"/>
                </a:solidFill>
                <a:latin typeface="Aharoni" panose="02010803020104030203" pitchFamily="2" charset="-79"/>
                <a:cs typeface="Aharoni" panose="02010803020104030203" pitchFamily="2" charset="-79"/>
              </a:rPr>
              <a:t>H</a:t>
            </a:r>
          </a:p>
          <a:p>
            <a:pPr algn="ctr"/>
            <a:r>
              <a:rPr lang="en-GB" sz="8800" dirty="0">
                <a:solidFill>
                  <a:srgbClr val="FFFF00"/>
                </a:solidFill>
                <a:latin typeface="Aharoni" panose="02010803020104030203" pitchFamily="2" charset="-79"/>
                <a:cs typeface="Aharoni" panose="02010803020104030203" pitchFamily="2" charset="-79"/>
              </a:rPr>
              <a:t>I</a:t>
            </a:r>
          </a:p>
          <a:p>
            <a:pPr algn="ctr"/>
            <a:r>
              <a:rPr lang="en-GB" sz="8800" dirty="0">
                <a:solidFill>
                  <a:srgbClr val="FFFF00"/>
                </a:solidFill>
                <a:latin typeface="Aharoni" panose="02010803020104030203" pitchFamily="2" charset="-79"/>
                <a:cs typeface="Aharoni" panose="02010803020104030203" pitchFamily="2" charset="-79"/>
              </a:rPr>
              <a:t>P</a:t>
            </a:r>
          </a:p>
        </p:txBody>
      </p:sp>
      <p:sp>
        <p:nvSpPr>
          <p:cNvPr id="3" name="TextBox 2"/>
          <p:cNvSpPr txBox="1"/>
          <p:nvPr/>
        </p:nvSpPr>
        <p:spPr>
          <a:xfrm>
            <a:off x="1619672" y="1196752"/>
            <a:ext cx="6408712" cy="523220"/>
          </a:xfrm>
          <a:prstGeom prst="rect">
            <a:avLst/>
          </a:prstGeom>
          <a:noFill/>
        </p:spPr>
        <p:txBody>
          <a:bodyPr wrap="square" rtlCol="0">
            <a:spAutoFit/>
          </a:bodyPr>
          <a:lstStyle/>
          <a:p>
            <a:r>
              <a:rPr lang="en-GB" sz="2800" dirty="0">
                <a:latin typeface="Comic Sans MS" panose="030F0702030302020204" pitchFamily="66" charset="0"/>
              </a:rPr>
              <a:t>tabbed in the back</a:t>
            </a:r>
          </a:p>
        </p:txBody>
      </p:sp>
      <p:sp>
        <p:nvSpPr>
          <p:cNvPr id="4" name="TextBox 3"/>
          <p:cNvSpPr txBox="1"/>
          <p:nvPr/>
        </p:nvSpPr>
        <p:spPr>
          <a:xfrm>
            <a:off x="1619672" y="2492896"/>
            <a:ext cx="6408712" cy="523220"/>
          </a:xfrm>
          <a:prstGeom prst="rect">
            <a:avLst/>
          </a:prstGeom>
          <a:noFill/>
        </p:spPr>
        <p:txBody>
          <a:bodyPr wrap="square" rtlCol="0">
            <a:spAutoFit/>
          </a:bodyPr>
          <a:lstStyle/>
          <a:p>
            <a:r>
              <a:rPr lang="en-GB" sz="2800" dirty="0" err="1">
                <a:latin typeface="Comic Sans MS" panose="030F0702030302020204" pitchFamily="66" charset="0"/>
              </a:rPr>
              <a:t>yper</a:t>
            </a:r>
            <a:r>
              <a:rPr lang="en-GB" sz="2800" dirty="0">
                <a:latin typeface="Comic Sans MS" panose="030F0702030302020204" pitchFamily="66" charset="0"/>
              </a:rPr>
              <a:t>- inflation</a:t>
            </a:r>
          </a:p>
        </p:txBody>
      </p:sp>
      <p:sp>
        <p:nvSpPr>
          <p:cNvPr id="5" name="TextBox 4"/>
          <p:cNvSpPr txBox="1"/>
          <p:nvPr/>
        </p:nvSpPr>
        <p:spPr>
          <a:xfrm>
            <a:off x="1619672" y="5229200"/>
            <a:ext cx="6408712" cy="523220"/>
          </a:xfrm>
          <a:prstGeom prst="rect">
            <a:avLst/>
          </a:prstGeom>
          <a:noFill/>
        </p:spPr>
        <p:txBody>
          <a:bodyPr wrap="square" rtlCol="0">
            <a:spAutoFit/>
          </a:bodyPr>
          <a:lstStyle/>
          <a:p>
            <a:r>
              <a:rPr lang="en-GB" sz="2800" dirty="0" err="1">
                <a:latin typeface="Comic Sans MS" panose="030F0702030302020204" pitchFamily="66" charset="0"/>
              </a:rPr>
              <a:t>olitical</a:t>
            </a:r>
            <a:r>
              <a:rPr lang="en-GB" sz="2800" dirty="0">
                <a:latin typeface="Comic Sans MS" panose="030F0702030302020204" pitchFamily="66" charset="0"/>
              </a:rPr>
              <a:t> violence</a:t>
            </a:r>
          </a:p>
        </p:txBody>
      </p:sp>
      <p:sp>
        <p:nvSpPr>
          <p:cNvPr id="6" name="TextBox 5"/>
          <p:cNvSpPr txBox="1"/>
          <p:nvPr/>
        </p:nvSpPr>
        <p:spPr>
          <a:xfrm>
            <a:off x="1619672" y="3861048"/>
            <a:ext cx="6408712" cy="523220"/>
          </a:xfrm>
          <a:prstGeom prst="rect">
            <a:avLst/>
          </a:prstGeom>
          <a:noFill/>
        </p:spPr>
        <p:txBody>
          <a:bodyPr wrap="square" rtlCol="0">
            <a:spAutoFit/>
          </a:bodyPr>
          <a:lstStyle/>
          <a:p>
            <a:r>
              <a:rPr lang="en-GB" sz="2800" dirty="0" err="1">
                <a:latin typeface="Comic Sans MS" panose="030F0702030302020204" pitchFamily="66" charset="0"/>
              </a:rPr>
              <a:t>nvasion</a:t>
            </a:r>
            <a:r>
              <a:rPr lang="en-GB" sz="2800" dirty="0">
                <a:latin typeface="Comic Sans MS" panose="030F0702030302020204" pitchFamily="66" charset="0"/>
              </a:rPr>
              <a:t> of the Ruhr</a:t>
            </a:r>
          </a:p>
        </p:txBody>
      </p:sp>
      <p:sp>
        <p:nvSpPr>
          <p:cNvPr id="7" name="Cloud 6"/>
          <p:cNvSpPr/>
          <p:nvPr/>
        </p:nvSpPr>
        <p:spPr>
          <a:xfrm>
            <a:off x="5072066" y="2571744"/>
            <a:ext cx="3571900" cy="385765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Comic Sans MS" pitchFamily="66" charset="0"/>
              </a:rPr>
              <a:t>Make your own copy of this...using the slides (any with detail) with notes you can add annotations to it as you go through the lesson.</a:t>
            </a:r>
            <a:endParaRPr lang="en-GB" dirty="0">
              <a:latin typeface="Comic Sans MS" pitchFamily="66" charset="0"/>
            </a:endParaRPr>
          </a:p>
        </p:txBody>
      </p:sp>
      <p:sp>
        <p:nvSpPr>
          <p:cNvPr id="8" name="WordArt 5"/>
          <p:cNvSpPr>
            <a:spLocks noChangeArrowheads="1" noChangeShapeType="1" noTextEdit="1"/>
          </p:cNvSpPr>
          <p:nvPr/>
        </p:nvSpPr>
        <p:spPr bwMode="auto">
          <a:xfrm>
            <a:off x="0" y="0"/>
            <a:ext cx="1584871" cy="936402"/>
          </a:xfrm>
          <a:prstGeom prst="rect">
            <a:avLst/>
          </a:prstGeom>
        </p:spPr>
        <p:txBody>
          <a:bodyPr wrap="none" fromWordArt="1">
            <a:prstTxWarp prst="textSlantUp">
              <a:avLst>
                <a:gd name="adj" fmla="val 55556"/>
              </a:avLst>
            </a:prstTxWarp>
          </a:bodyPr>
          <a:lstStyle/>
          <a:p>
            <a:pPr algn="ctr"/>
            <a:r>
              <a:rPr lang="en-GB" sz="3600" kern="10" dirty="0" smtClean="0">
                <a:ln w="38100">
                  <a:solidFill>
                    <a:srgbClr val="000000"/>
                  </a:solidFill>
                  <a:round/>
                  <a:headEnd/>
                  <a:tailEnd/>
                </a:ln>
                <a:solidFill>
                  <a:schemeClr val="bg1"/>
                </a:solidFill>
                <a:latin typeface="Arial Black"/>
              </a:rPr>
              <a:t>Task3</a:t>
            </a:r>
            <a:endParaRPr lang="en-GB" sz="3600" kern="10" dirty="0">
              <a:ln w="38100">
                <a:solidFill>
                  <a:srgbClr val="000000"/>
                </a:solidFill>
                <a:round/>
                <a:headEnd/>
                <a:tailEnd/>
              </a:ln>
              <a:solidFill>
                <a:schemeClr val="bg1"/>
              </a:solidFill>
              <a:latin typeface="Arial Black"/>
            </a:endParaRPr>
          </a:p>
        </p:txBody>
      </p:sp>
    </p:spTree>
    <p:extLst>
      <p:ext uri="{BB962C8B-B14F-4D97-AF65-F5344CB8AC3E}">
        <p14:creationId xmlns:p14="http://schemas.microsoft.com/office/powerpoint/2010/main" xmlns="" val="245804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TotalTime>
  <Words>1179</Words>
  <Application>Microsoft Office PowerPoint</Application>
  <PresentationFormat>On-screen Show (4:3)</PresentationFormat>
  <Paragraphs>143</Paragraphs>
  <Slides>16</Slides>
  <Notes>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Can you remember any of the territory Germany lost?</vt:lpstr>
      <vt:lpstr>Slide 5</vt:lpstr>
      <vt:lpstr>1919 - 1923</vt:lpstr>
      <vt:lpstr>What happened to Germany next ?</vt:lpstr>
      <vt:lpstr>Slide 8</vt:lpstr>
      <vt:lpstr>Slide 9</vt:lpstr>
      <vt:lpstr>Slide 10</vt:lpstr>
      <vt:lpstr>Slide 11</vt:lpstr>
      <vt:lpstr>Slide 12</vt:lpstr>
      <vt:lpstr>Slide 13</vt:lpstr>
      <vt:lpstr>Slide 14</vt:lpstr>
      <vt:lpstr>Slide 15</vt:lpstr>
      <vt:lpstr>Slide 16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User</cp:lastModifiedBy>
  <cp:revision>22</cp:revision>
  <cp:lastPrinted>2020-09-23T12:44:40Z</cp:lastPrinted>
  <dcterms:created xsi:type="dcterms:W3CDTF">2017-03-19T17:12:28Z</dcterms:created>
  <dcterms:modified xsi:type="dcterms:W3CDTF">2020-09-25T08:38:40Z</dcterms:modified>
</cp:coreProperties>
</file>